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333" r:id="rId11"/>
    <p:sldId id="334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335" r:id="rId22"/>
    <p:sldId id="336" r:id="rId23"/>
    <p:sldId id="273" r:id="rId24"/>
    <p:sldId id="274" r:id="rId25"/>
    <p:sldId id="275" r:id="rId26"/>
    <p:sldId id="337" r:id="rId27"/>
    <p:sldId id="276" r:id="rId28"/>
    <p:sldId id="277" r:id="rId29"/>
    <p:sldId id="278" r:id="rId30"/>
    <p:sldId id="338" r:id="rId31"/>
    <p:sldId id="339" r:id="rId32"/>
    <p:sldId id="279" r:id="rId33"/>
    <p:sldId id="280" r:id="rId34"/>
    <p:sldId id="281" r:id="rId35"/>
    <p:sldId id="282" r:id="rId36"/>
    <p:sldId id="283" r:id="rId37"/>
    <p:sldId id="284" r:id="rId38"/>
    <p:sldId id="340" r:id="rId39"/>
    <p:sldId id="285" r:id="rId40"/>
    <p:sldId id="286" r:id="rId41"/>
    <p:sldId id="341" r:id="rId42"/>
    <p:sldId id="342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298" r:id="rId55"/>
    <p:sldId id="299" r:id="rId56"/>
    <p:sldId id="300" r:id="rId57"/>
    <p:sldId id="343" r:id="rId58"/>
    <p:sldId id="344" r:id="rId59"/>
    <p:sldId id="301" r:id="rId60"/>
    <p:sldId id="302" r:id="rId61"/>
    <p:sldId id="303" r:id="rId62"/>
    <p:sldId id="304" r:id="rId63"/>
    <p:sldId id="305" r:id="rId64"/>
    <p:sldId id="306" r:id="rId65"/>
    <p:sldId id="307" r:id="rId66"/>
    <p:sldId id="308" r:id="rId67"/>
    <p:sldId id="309" r:id="rId68"/>
    <p:sldId id="310" r:id="rId69"/>
    <p:sldId id="311" r:id="rId70"/>
    <p:sldId id="312" r:id="rId71"/>
    <p:sldId id="313" r:id="rId72"/>
    <p:sldId id="314" r:id="rId73"/>
    <p:sldId id="345" r:id="rId74"/>
    <p:sldId id="316" r:id="rId75"/>
    <p:sldId id="317" r:id="rId76"/>
    <p:sldId id="318" r:id="rId77"/>
    <p:sldId id="319" r:id="rId78"/>
    <p:sldId id="320" r:id="rId79"/>
    <p:sldId id="321" r:id="rId80"/>
    <p:sldId id="346" r:id="rId81"/>
    <p:sldId id="347" r:id="rId82"/>
    <p:sldId id="322" r:id="rId83"/>
    <p:sldId id="323" r:id="rId84"/>
    <p:sldId id="324" r:id="rId85"/>
    <p:sldId id="325" r:id="rId86"/>
    <p:sldId id="326" r:id="rId87"/>
    <p:sldId id="327" r:id="rId88"/>
    <p:sldId id="328" r:id="rId89"/>
    <p:sldId id="329" r:id="rId90"/>
    <p:sldId id="348" r:id="rId91"/>
    <p:sldId id="349" r:id="rId92"/>
    <p:sldId id="350" r:id="rId93"/>
    <p:sldId id="330" r:id="rId94"/>
    <p:sldId id="331" r:id="rId95"/>
    <p:sldId id="332" r:id="rId96"/>
  </p:sldIdLst>
  <p:sldSz cx="12192000" cy="6858000"/>
  <p:notesSz cx="6858000" cy="12192000"/>
  <p:custDataLst>
    <p:tags r:id="rId10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05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tableStyles" Target="tableStyles.xml"/><Relationship Id="rId98" Type="http://schemas.openxmlformats.org/officeDocument/2006/relationships/viewProps" Target="viewProps.xml"/><Relationship Id="rId97" Type="http://schemas.openxmlformats.org/officeDocument/2006/relationships/presProps" Target="presProps.xml"/><Relationship Id="rId96" Type="http://schemas.openxmlformats.org/officeDocument/2006/relationships/slide" Target="slides/slide93.xml"/><Relationship Id="rId95" Type="http://schemas.openxmlformats.org/officeDocument/2006/relationships/slide" Target="slides/slide92.xml"/><Relationship Id="rId94" Type="http://schemas.openxmlformats.org/officeDocument/2006/relationships/slide" Target="slides/slide91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0" Type="http://schemas.openxmlformats.org/officeDocument/2006/relationships/tags" Target="tags/tag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6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7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2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e1dfa64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类型1 五选四+开放性设问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ff3a71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类型2 六选五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7bae5c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类型3 其他类型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b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65.xml"/><Relationship Id="rId2" Type="http://schemas.openxmlformats.org/officeDocument/2006/relationships/slide" Target="slide43.xml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jpe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jpe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jpe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QM_6_BD.6_1#8a0753249?colgroup=36&amp;vcp=1&amp;pid=674f2de81&amp;color=0,0,0&amp;vtp=1&amp;bt=1&amp;bbb=1"/>
          <p:cNvGraphicFramePr>
            <a:graphicFrameLocks noGrp="1"/>
          </p:cNvGraphicFramePr>
          <p:nvPr/>
        </p:nvGraphicFramePr>
        <p:xfrm>
          <a:off x="502920" y="2128142"/>
          <a:ext cx="11164824" cy="2447417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A.Always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library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list.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.Choose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quiet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.Keep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blog.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7_1#8a0753249?vcp=1&amp;pid=674f2de81&amp;color=0,0,0&amp;vtp=1&amp;bbb=1"/>
          <p:cNvSpPr/>
          <p:nvPr/>
        </p:nvSpPr>
        <p:spPr>
          <a:xfrm>
            <a:off x="502920" y="47118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本文主要介绍了一些有关养成良好的阅读习惯的建议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_1#1e4f67eec?vcp=1&amp;pid=8a0753249&amp;color=0,0,0&amp;mp=1&amp;vtp=1&amp;bt=1&amp;bbb=1"/>
          <p:cNvSpPr/>
          <p:nvPr/>
        </p:nvSpPr>
        <p:spPr>
          <a:xfrm>
            <a:off x="502920" y="1242921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habit?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words.）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</a:t>
            </a:r>
            <a:endParaRPr lang="en-US" altLang="zh-CN" sz="2400" dirty="0"/>
          </a:p>
        </p:txBody>
      </p:sp>
      <p:sp>
        <p:nvSpPr>
          <p:cNvPr id="3" name="QB_7_AN.9_1#1e4f67eec.blank?vcp=1&amp;pid=8a0753249&amp;color=0,0,0&amp;mp=1&amp;vpa=5&amp;vtp=1"/>
          <p:cNvSpPr/>
          <p:nvPr/>
        </p:nvSpPr>
        <p:spPr>
          <a:xfrm>
            <a:off x="710088" y="121498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7_AN.11_1#1e4f67eec.blank?vcp=1&amp;pid=8a0753249&amp;color=0,0,0&amp;vpa=6&amp;vtp=1"/>
          <p:cNvSpPr/>
          <p:nvPr/>
        </p:nvSpPr>
        <p:spPr>
          <a:xfrm>
            <a:off x="710088" y="177378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B_7_AN.13_1#1e4f67eec.blank?vcp=1&amp;pid=8a0753249&amp;color=0,0,0&amp;vpa=7&amp;vtp=1"/>
          <p:cNvSpPr/>
          <p:nvPr/>
        </p:nvSpPr>
        <p:spPr>
          <a:xfrm>
            <a:off x="722788" y="233258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B_7_AN.15_1#1e4f67eec.blank?vcp=1&amp;pid=8a0753249&amp;color=0,0,0&amp;vpa=8&amp;vtp=1"/>
          <p:cNvSpPr/>
          <p:nvPr/>
        </p:nvSpPr>
        <p:spPr>
          <a:xfrm>
            <a:off x="722788" y="289138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2" name="QB_7_AN.17_1#1e4f67eec.blank?vcp=1&amp;pid=8a0753249&amp;color=0,0,0&amp;vpa=9&amp;vtp=1&amp;bbb=1&amp;hb=1"/>
          <p:cNvSpPr/>
          <p:nvPr/>
        </p:nvSpPr>
        <p:spPr>
          <a:xfrm>
            <a:off x="502920" y="4567780"/>
            <a:ext cx="11183112" cy="10346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notes.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phrases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content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book.</a:t>
            </a:r>
            <a:endParaRPr lang="en-US" altLang="zh-CN" sz="2400" dirty="0"/>
          </a:p>
        </p:txBody>
      </p:sp>
      <p:sp>
        <p:nvSpPr>
          <p:cNvPr id="13" name="QB_7_AS.18_1#f8c6a937a?vcp=1&amp;pid=8a0753249&amp;color=0,0,0&amp;vtp=1&amp;bbb=1"/>
          <p:cNvSpPr/>
          <p:nvPr/>
        </p:nvSpPr>
        <p:spPr>
          <a:xfrm>
            <a:off x="502920" y="563515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2" grpId="0" animBg="1" build="p"/>
      <p:bldP spid="1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9_1#326887d4b?vcp=1&amp;pid=674f2de81&amp;color=0,0,0&amp;vtp=1&amp;bt=1&amp;bbb=1&amp;hb=1"/>
          <p:cNvSpPr/>
          <p:nvPr/>
        </p:nvSpPr>
        <p:spPr>
          <a:xfrm>
            <a:off x="502920" y="1757238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体裁：应用文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主题：人与自我·职业启蒙，职业精神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词数：245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[2024杭州临平区二模]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阅读下面材料，从方框中所给的A—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E五个选项中选择合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适的句子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（选项中有一项为多余选项）填入1—4中，并回答第5题。</a:t>
            </a:r>
            <a:endParaRPr lang="en-US" altLang="zh-CN" sz="2400" dirty="0"/>
          </a:p>
        </p:txBody>
      </p:sp>
      <p:sp>
        <p:nvSpPr>
          <p:cNvPr id="3" name="QM_6_BD.19_2#326887d4b?sp=1&amp;vcp=1&amp;pid=674f2de81&amp;color=0,0,0&amp;vtp=1&amp;bbb=1&amp;hb=1"/>
          <p:cNvSpPr/>
          <p:nvPr/>
        </p:nvSpPr>
        <p:spPr>
          <a:xfrm>
            <a:off x="502920" y="3960053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interview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Joel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Sartore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Sartore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9_3#326887d4b?sp=1&amp;vcp=1&amp;pid=674f2de81&amp;color=0,0,0&amp;vtp=1&amp;bt=1&amp;bbb=1&amp;hb=1"/>
          <p:cNvSpPr/>
          <p:nvPr/>
        </p:nvSpPr>
        <p:spPr>
          <a:xfrm>
            <a:off x="502920" y="1208599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1：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Geographic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photographer?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newspaper.1.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magazine.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one-day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nine-day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endParaRPr lang="en-US" altLang="zh-CN" sz="2400" dirty="0"/>
          </a:p>
        </p:txBody>
      </p:sp>
      <p:sp>
        <p:nvSpPr>
          <p:cNvPr id="3" name="QM_6_BD.19_4#326887d4b?sp=1&amp;vcp=1&amp;pid=674f2de81&amp;color=0,0,0&amp;vtp=1&amp;bbb=1&amp;hb=1"/>
          <p:cNvSpPr/>
          <p:nvPr/>
        </p:nvSpPr>
        <p:spPr>
          <a:xfrm>
            <a:off x="502920" y="3411412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Geographic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tree.</a:t>
            </a:r>
            <a:endParaRPr lang="en-US" altLang="zh-CN" sz="2400" dirty="0"/>
          </a:p>
        </p:txBody>
      </p:sp>
      <p:sp>
        <p:nvSpPr>
          <p:cNvPr id="4" name="QM_6_AN.20_1#326887d4b.blank?vcp=1&amp;pid=674f2de81&amp;color=0,0,0&amp;vpa=10&amp;vtp=1"/>
          <p:cNvSpPr/>
          <p:nvPr/>
        </p:nvSpPr>
        <p:spPr>
          <a:xfrm>
            <a:off x="7271861" y="173945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M_6_AN.21_1#326887d4b.blank?vcp=1&amp;pid=674f2de81&amp;color=0,0,0&amp;vpa=11&amp;vtp=1"/>
          <p:cNvSpPr/>
          <p:nvPr/>
        </p:nvSpPr>
        <p:spPr>
          <a:xfrm>
            <a:off x="3265964" y="3383472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2_1#326887d4b?sp=1&amp;vcp=1&amp;pid=674f2de81&amp;color=0,0,0&amp;vtp=1&amp;bt=1&amp;bbb=1&amp;hb=1"/>
          <p:cNvSpPr/>
          <p:nvPr/>
        </p:nvSpPr>
        <p:spPr>
          <a:xfrm>
            <a:off x="502920" y="231635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3：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magazines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photos.3.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</p:txBody>
      </p:sp>
      <p:sp>
        <p:nvSpPr>
          <p:cNvPr id="3" name="QM_6_AN.23_1#326887d4b.blank?vcp=1&amp;pid=674f2de81&amp;color=0,0,0&amp;vpa=12&amp;vtp=1"/>
          <p:cNvSpPr/>
          <p:nvPr/>
        </p:nvSpPr>
        <p:spPr>
          <a:xfrm>
            <a:off x="3967639" y="450202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4_1#326887d4b?sp=1&amp;vcp=1&amp;pid=674f2de81&amp;color=0,0,0&amp;vtp=1&amp;bt=1&amp;bbb=1&amp;hb=1"/>
          <p:cNvSpPr/>
          <p:nvPr/>
        </p:nvSpPr>
        <p:spPr>
          <a:xfrm>
            <a:off x="502920" y="204203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4：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photographer.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curious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everywhere.4.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</a:t>
            </a:r>
            <a:endParaRPr lang="en-US" altLang="zh-CN" sz="2400" dirty="0"/>
          </a:p>
        </p:txBody>
      </p:sp>
      <p:sp>
        <p:nvSpPr>
          <p:cNvPr id="3" name="QM_6_AN.25_1#326887d4b.blank?vcp=1&amp;pid=674f2de81&amp;color=0,0,0&amp;vpa=13&amp;vtp=1"/>
          <p:cNvSpPr/>
          <p:nvPr/>
        </p:nvSpPr>
        <p:spPr>
          <a:xfrm>
            <a:off x="9117488" y="424929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QM_6_BD.26_1#326887d4b?colgroup=36&amp;vcp=1&amp;pid=674f2de81&amp;color=0,0,0&amp;mp=1&amp;vtp=1&amp;bt=1&amp;bbb=1"/>
          <p:cNvGraphicFramePr>
            <a:graphicFrameLocks noGrp="1"/>
          </p:cNvGraphicFramePr>
          <p:nvPr/>
        </p:nvGraphicFramePr>
        <p:xfrm>
          <a:off x="502920" y="2128142"/>
          <a:ext cx="11164824" cy="2447417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job?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.Also,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photographer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reasons.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.So,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difficult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magazines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.After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National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Geographic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photographer.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photographers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National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Geographic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magazine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for?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27_1#326887d4b?vcp=1&amp;pid=674f2de81&amp;color=0,0,0&amp;vtp=1&amp;bbb=1"/>
          <p:cNvSpPr/>
          <p:nvPr/>
        </p:nvSpPr>
        <p:spPr>
          <a:xfrm>
            <a:off x="502920" y="47118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本文是对一位摄影师的采访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27_1#1bbdd30ab?vcp=1&amp;pid=326887d4b&amp;color=0,0,0&amp;vtp=1&amp;bt=1&amp;bbb=1"/>
          <p:cNvSpPr/>
          <p:nvPr/>
        </p:nvSpPr>
        <p:spPr>
          <a:xfrm>
            <a:off x="502920" y="127203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opinion,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photographer?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（不超过20个词）</a:t>
            </a:r>
            <a:endParaRPr lang="en-US" altLang="zh-CN" sz="2400" dirty="0"/>
          </a:p>
        </p:txBody>
      </p:sp>
      <p:sp>
        <p:nvSpPr>
          <p:cNvPr id="3" name="QB_7_AN.226_1#1bbdd30ab.blank?vcp=1&amp;pid=326887d4b&amp;color=0,0,0&amp;vpa=14&amp;vtp=1"/>
          <p:cNvSpPr/>
          <p:nvPr/>
        </p:nvSpPr>
        <p:spPr>
          <a:xfrm>
            <a:off x="710088" y="124409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B_7_AN.228_1#1bbdd30ab.blank?vcp=1&amp;pid=326887d4b&amp;color=0,0,0&amp;vpa=15&amp;vtp=1"/>
          <p:cNvSpPr/>
          <p:nvPr/>
        </p:nvSpPr>
        <p:spPr>
          <a:xfrm>
            <a:off x="722788" y="180289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7" name="QB_7_AN.230_1#1bbdd30ab.blank?vcp=1&amp;pid=326887d4b&amp;color=0,0,0&amp;vpa=16&amp;vtp=1"/>
          <p:cNvSpPr/>
          <p:nvPr/>
        </p:nvSpPr>
        <p:spPr>
          <a:xfrm>
            <a:off x="710088" y="236169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B_7_AN.232_1#1bbdd30ab.blank?vcp=1&amp;pid=326887d4b&amp;color=0,0,0&amp;vpa=17&amp;vtp=1"/>
          <p:cNvSpPr/>
          <p:nvPr/>
        </p:nvSpPr>
        <p:spPr>
          <a:xfrm>
            <a:off x="722788" y="292049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B_7_BD.234_2#6f61c9ba9?sp=1&amp;vcp=1&amp;pid=326887d4b&amp;color=0,0,0&amp;vtp=1&amp;bbb=1&amp;hb=1&amp;hltap=1"/>
          <p:cNvSpPr/>
          <p:nvPr/>
        </p:nvSpPr>
        <p:spPr>
          <a:xfrm>
            <a:off x="502920" y="4019933"/>
            <a:ext cx="11183112" cy="15690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QB_7_AS.236_1#6f61c9ba9?vcp=1&amp;pid=326887d4b&amp;color=0,0,0&amp;vtp=1&amp;bbb=1"/>
          <p:cNvSpPr/>
          <p:nvPr/>
        </p:nvSpPr>
        <p:spPr>
          <a:xfrm>
            <a:off x="502920" y="560603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  <p:sp>
        <p:nvSpPr>
          <p:cNvPr id="13" name="QB_7_AN.235_1#6f61c9ba9?sp=1&amp;vcp=1&amp;pid=326887d4b&amp;color=0,0,0&amp;vtp=1&amp;bbb=1&amp;hb=1&amp;hla=1"/>
          <p:cNvSpPr/>
          <p:nvPr/>
        </p:nvSpPr>
        <p:spPr>
          <a:xfrm>
            <a:off x="502920" y="3994533"/>
            <a:ext cx="11183112" cy="1541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place,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photographer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more./If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world,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photographer.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2" grpId="0" animBg="1" build="p"/>
      <p:bldP spid="1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_1#dcfecc171?vcp=1&amp;pid=674f2de81&amp;color=0,0,0&amp;vtp=1&amp;bt=1&amp;bbb=1&amp;hb=1"/>
          <p:cNvSpPr/>
          <p:nvPr/>
        </p:nvSpPr>
        <p:spPr>
          <a:xfrm>
            <a:off x="502920" y="900000"/>
            <a:ext cx="11183112" cy="10111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</p:txBody>
      </p:sp>
      <p:pic>
        <p:nvPicPr>
          <p:cNvPr id="3" name="QM_6_BD.38_2#dcfecc171?htil=1&amp;vcp=1&amp;pid=674f2de81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66650" y="2038873"/>
            <a:ext cx="1335024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BD.38_3#dcfecc171?htil=1&amp;vcp=1&amp;pid=674f2de81&amp;color=0,0,0&amp;vtp=1&amp;bbb=1&amp;hb=1&amp;hs=1"/>
          <p:cNvSpPr/>
          <p:nvPr/>
        </p:nvSpPr>
        <p:spPr>
          <a:xfrm>
            <a:off x="502920" y="1972643"/>
            <a:ext cx="9720072" cy="21033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[2024嘉兴一模]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阅读下面材料，从方框中所给的A—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E五个选项中选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择合适的句子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（选项中有一项为多余选项）填入1—4中，并回答第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5题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不超过10个单词）。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endParaRPr lang="en-US" altLang="zh-CN" sz="2400" dirty="0"/>
          </a:p>
        </p:txBody>
      </p:sp>
      <p:sp>
        <p:nvSpPr>
          <p:cNvPr id="5" name="QM_6_AN.39_1#dcfecc171.blank?vcp=1&amp;pid=674f2de81&amp;color=0,0,0&amp;vpa=18&amp;vtp=1"/>
          <p:cNvSpPr/>
          <p:nvPr/>
        </p:nvSpPr>
        <p:spPr>
          <a:xfrm>
            <a:off x="2348389" y="410344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9" name="QM_6_BD.38_3#dcfecc171?htil=1&amp;vcp=1&amp;pid=674f2de81&amp;color=0,0,0&amp;vtp=1&amp;bbb=1&amp;hb=1&amp;hs=1"/>
          <p:cNvSpPr/>
          <p:nvPr/>
        </p:nvSpPr>
        <p:spPr>
          <a:xfrm>
            <a:off x="502920" y="4136787"/>
            <a:ext cx="11184010" cy="218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timekeeper?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somewhere,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classroom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_3#dcfecc171?htil=1&amp;vcp=1&amp;pid=674f2de81&amp;color=0,0,0&amp;vtp=1&amp;bbb=1&amp;hb=1&amp;hs=1"/>
          <p:cNvSpPr/>
          <p:nvPr/>
        </p:nvSpPr>
        <p:spPr>
          <a:xfrm>
            <a:off x="502920" y="900000"/>
            <a:ext cx="11184010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Freddie.“But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relaxed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improvements.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Packing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calmer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around.4.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timekeeper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earlier.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6_AN.40_1#dcfecc171.blank?vcp=1&amp;pid=674f2de81&amp;color=0,0,0&amp;vpa=19&amp;vtp=1"/>
          <p:cNvSpPr/>
          <p:nvPr/>
        </p:nvSpPr>
        <p:spPr>
          <a:xfrm>
            <a:off x="11008202" y="868821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4" name="QM_6_AN.41_1#dcfecc171.blank?vcp=1&amp;pid=674f2de81&amp;color=0,0,0&amp;vpa=20&amp;vtp=1"/>
          <p:cNvSpPr/>
          <p:nvPr/>
        </p:nvSpPr>
        <p:spPr>
          <a:xfrm>
            <a:off x="1319688" y="2392822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M_6_AN.42_1#dcfecc171.blank?vcp=1&amp;pid=674f2de81&amp;color=0,0,0&amp;vpa=21&amp;vtp=1"/>
          <p:cNvSpPr/>
          <p:nvPr/>
        </p:nvSpPr>
        <p:spPr>
          <a:xfrm>
            <a:off x="6687027" y="4424822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_3#dcfecc171?htil=1&amp;vcp=1&amp;pid=674f2de81&amp;color=0,0,0&amp;vtp=1&amp;bbb=1&amp;hb=1&amp;hs=1"/>
          <p:cNvSpPr/>
          <p:nvPr/>
        </p:nvSpPr>
        <p:spPr>
          <a:xfrm>
            <a:off x="502920" y="1271566"/>
            <a:ext cx="11184010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timekeeping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habits.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calmer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organized.</a:t>
            </a:r>
            <a:endParaRPr lang="en-US" altLang="zh-CN" sz="2400" dirty="0"/>
          </a:p>
        </p:txBody>
      </p:sp>
      <p:graphicFrame>
        <p:nvGraphicFramePr>
          <p:cNvPr id="3" name="QM_6_BD.43_1#dcfecc171?colgroup=36&amp;vcp=1&amp;pid=674f2de81&amp;color=0,0,0&amp;vtp=1&amp;bt=1&amp;bbb=1"/>
          <p:cNvGraphicFramePr>
            <a:graphicFrameLocks noGrp="1"/>
          </p:cNvGraphicFramePr>
          <p:nvPr/>
        </p:nvGraphicFramePr>
        <p:xfrm>
          <a:off x="502920" y="2440395"/>
          <a:ext cx="11164824" cy="2447417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A.Being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prepared.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.Good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timekeeping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.Anyone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changes.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common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.Being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important.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M_6_EX.44_1#dcfecc171?vcp=1&amp;pid=674f2de81&amp;color=0,0,0&amp;vtp=1&amp;bbb=1&amp;hb=1"/>
          <p:cNvSpPr/>
          <p:nvPr/>
        </p:nvSpPr>
        <p:spPr>
          <a:xfrm>
            <a:off x="502920" y="501849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本文主要介绍了迟到的弊端和准时的益处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以及如何做到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准时的一些方法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5_1#e253b7849?vcp=1&amp;pid=dcfecc171&amp;color=0,0,0&amp;vtp=1&amp;bt=1&amp;bbb=1"/>
          <p:cNvSpPr/>
          <p:nvPr/>
        </p:nvSpPr>
        <p:spPr>
          <a:xfrm>
            <a:off x="502920" y="179537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400" dirty="0"/>
          </a:p>
        </p:txBody>
      </p:sp>
      <p:sp>
        <p:nvSpPr>
          <p:cNvPr id="3" name="QB_7_AN.46_1#e253b7849.blank?vcp=1&amp;pid=dcfecc171&amp;color=0,0,0&amp;vpa=22&amp;vtp=1"/>
          <p:cNvSpPr/>
          <p:nvPr/>
        </p:nvSpPr>
        <p:spPr>
          <a:xfrm>
            <a:off x="710088" y="176743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B_7_AN.48_1#e253b7849.blank?vcp=1&amp;pid=dcfecc171&amp;color=0,0,0&amp;vpa=23&amp;vtp=1"/>
          <p:cNvSpPr/>
          <p:nvPr/>
        </p:nvSpPr>
        <p:spPr>
          <a:xfrm>
            <a:off x="722788" y="232623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7" name="QB_7_AN.50_1#e253b7849.blank?vcp=1&amp;pid=dcfecc171&amp;color=0,0,0&amp;vpa=24&amp;vtp=1"/>
          <p:cNvSpPr/>
          <p:nvPr/>
        </p:nvSpPr>
        <p:spPr>
          <a:xfrm>
            <a:off x="710088" y="288503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B_7_AN.52_1#e253b7849.blank?vcp=1&amp;pid=dcfecc171&amp;color=0,0,0&amp;vpa=25&amp;vtp=1"/>
          <p:cNvSpPr/>
          <p:nvPr/>
        </p:nvSpPr>
        <p:spPr>
          <a:xfrm>
            <a:off x="710088" y="344383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2" name="QB_7_AN.54_1#e253b7849.blank?vcp=1&amp;pid=dcfecc171&amp;color=0,0,0&amp;vpa=26&amp;vtp=1&amp;bbb=1"/>
          <p:cNvSpPr/>
          <p:nvPr/>
        </p:nvSpPr>
        <p:spPr>
          <a:xfrm>
            <a:off x="544988" y="4539841"/>
            <a:ext cx="6355271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books./We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music.</a:t>
            </a:r>
            <a:endParaRPr lang="en-US" altLang="zh-CN" sz="2400" dirty="0"/>
          </a:p>
        </p:txBody>
      </p:sp>
      <p:sp>
        <p:nvSpPr>
          <p:cNvPr id="13" name="QB_7_AS.55_1#23a939a79?vcp=1&amp;pid=dcfecc171&amp;color=0,0,0&amp;vtp=1&amp;bbb=1"/>
          <p:cNvSpPr/>
          <p:nvPr/>
        </p:nvSpPr>
        <p:spPr>
          <a:xfrm>
            <a:off x="502920" y="508270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2" grpId="0" animBg="1" build="p"/>
      <p:bldP spid="1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56_1#b98c16c65?vcp=1&amp;pid=674f2de81&amp;color=0,0,0&amp;vtp=1&amp;bt=1&amp;bbb=1&amp;hb=1"/>
          <p:cNvSpPr/>
          <p:nvPr/>
        </p:nvSpPr>
        <p:spPr>
          <a:xfrm>
            <a:off x="502920" y="1208598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主题：人与社会·科学技术与工程，人类发明与创新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267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[2024台州二模]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阅读下面材料，从A~E五个选项中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，选择合适的选项将其序号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填入第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1~4题（其中一项是多余选项），并完成第5题。</a:t>
            </a:r>
            <a:endParaRPr lang="en-US" altLang="zh-CN" sz="2400" dirty="0"/>
          </a:p>
        </p:txBody>
      </p:sp>
      <p:sp>
        <p:nvSpPr>
          <p:cNvPr id="3" name="QM_6_BD.56_2#b98c16c65?sp=1&amp;vcp=1&amp;pid=674f2de81&amp;color=0,0,0&amp;vtp=1&amp;bbb=1&amp;hb=1"/>
          <p:cNvSpPr/>
          <p:nvPr/>
        </p:nvSpPr>
        <p:spPr>
          <a:xfrm>
            <a:off x="502920" y="3411413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WELCOME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LIFE！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bathroom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breakfast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Actually,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alone.1.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M_6_AN.57_1#b98c16c65.blank?vcp=1&amp;pid=674f2de81&amp;color=0,0,0&amp;vpa=27&amp;vtp=1"/>
          <p:cNvSpPr/>
          <p:nvPr/>
        </p:nvSpPr>
        <p:spPr>
          <a:xfrm>
            <a:off x="1457801" y="5597083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58_1#b98c16c65?sp=1&amp;vcp=1&amp;pid=674f2de81&amp;color=0,0,0&amp;vtp=1&amp;bt=1&amp;bbb=1&amp;hb=1"/>
          <p:cNvSpPr/>
          <p:nvPr/>
        </p:nvSpPr>
        <p:spPr>
          <a:xfrm>
            <a:off x="502920" y="1179833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Appliances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appliances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（冰箱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RFID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（无线射频识别芯片）,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“read”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buy.</a:t>
            </a:r>
            <a:endParaRPr lang="en-US" altLang="zh-CN" sz="2400" dirty="0"/>
          </a:p>
        </p:txBody>
      </p:sp>
      <p:sp>
        <p:nvSpPr>
          <p:cNvPr id="3" name="QM_6_BD.58_2#b98c16c65?sp=1&amp;vcp=1&amp;pid=674f2de81&amp;color=0,0,0&amp;vtp=1&amp;bbb=1&amp;hb=1"/>
          <p:cNvSpPr/>
          <p:nvPr/>
        </p:nvSpPr>
        <p:spPr>
          <a:xfrm>
            <a:off x="502920" y="4474847"/>
            <a:ext cx="111831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OLED.A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M_6_AN.59_1#b98c16c65.blank?vcp=1&amp;pid=674f2de81&amp;color=0,0,0&amp;vpa=28&amp;vtp=1"/>
          <p:cNvSpPr/>
          <p:nvPr/>
        </p:nvSpPr>
        <p:spPr>
          <a:xfrm>
            <a:off x="1332388" y="5005708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58_2#b98c16c65?sp=1&amp;vcp=1&amp;pid=674f2de81&amp;color=0,0,0&amp;vtp=1&amp;bbb=1&amp;hb=1"/>
          <p:cNvSpPr/>
          <p:nvPr/>
        </p:nvSpPr>
        <p:spPr>
          <a:xfrm>
            <a:off x="502920" y="928245"/>
            <a:ext cx="11183112" cy="5503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network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connect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friendlier,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smarter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robots—ones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elderly.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this.4.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Perhaps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endParaRPr lang="en-US" altLang="zh-CN" sz="2400" dirty="0"/>
          </a:p>
        </p:txBody>
      </p:sp>
      <p:sp>
        <p:nvSpPr>
          <p:cNvPr id="3" name="QM_6_AN.60_1#b98c16c65.blank?vcp=1&amp;pid=674f2de81&amp;color=0,0,0&amp;vpa=29&amp;vtp=1"/>
          <p:cNvSpPr/>
          <p:nvPr/>
        </p:nvSpPr>
        <p:spPr>
          <a:xfrm>
            <a:off x="1319688" y="20179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M_6_AN.61_1#b98c16c65.blank?vcp=1&amp;pid=674f2de81&amp;color=0,0,0&amp;vpa=30&amp;vtp=1"/>
          <p:cNvSpPr/>
          <p:nvPr/>
        </p:nvSpPr>
        <p:spPr>
          <a:xfrm>
            <a:off x="6323171" y="48119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QM_6_BD.62_1#b98c16c65?colgroup=36&amp;vcp=1&amp;pid=674f2de81&amp;color=0,0,0&amp;vtp=1&amp;bt=1&amp;bbb=1"/>
          <p:cNvGraphicFramePr>
            <a:graphicFrameLocks noGrp="1"/>
          </p:cNvGraphicFramePr>
          <p:nvPr/>
        </p:nvGraphicFramePr>
        <p:xfrm>
          <a:off x="502920" y="2128142"/>
          <a:ext cx="11164824" cy="2447417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possible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.Robots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feelings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houses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walls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63_1#b98c16c65?vcp=1&amp;pid=674f2de81&amp;color=0,0,0&amp;vtp=1&amp;bbb=1"/>
          <p:cNvSpPr/>
          <p:nvPr/>
        </p:nvSpPr>
        <p:spPr>
          <a:xfrm>
            <a:off x="502920" y="47118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本文主要介绍了未来生活中的一些高科技发明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4_1#d4ecafc38?vcp=1&amp;pid=b98c16c65&amp;color=0,0,0&amp;mp=1&amp;vtp=1&amp;bt=1&amp;bbb=1"/>
          <p:cNvSpPr/>
          <p:nvPr/>
        </p:nvSpPr>
        <p:spPr>
          <a:xfrm>
            <a:off x="502920" y="1515971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</a:t>
            </a:r>
            <a:endParaRPr lang="en-US" altLang="zh-CN" sz="2400" dirty="0"/>
          </a:p>
        </p:txBody>
      </p:sp>
      <p:sp>
        <p:nvSpPr>
          <p:cNvPr id="3" name="QB_7_AN.65_1#d4ecafc38.blank?vcp=1&amp;pid=b98c16c65&amp;color=0,0,0&amp;mp=1&amp;vpa=31&amp;vtp=1"/>
          <p:cNvSpPr/>
          <p:nvPr/>
        </p:nvSpPr>
        <p:spPr>
          <a:xfrm>
            <a:off x="722788" y="148803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7_AN.67_1#d4ecafc38.blank?vcp=1&amp;pid=b98c16c65&amp;color=0,0,0&amp;vpa=32&amp;vtp=1"/>
          <p:cNvSpPr/>
          <p:nvPr/>
        </p:nvSpPr>
        <p:spPr>
          <a:xfrm>
            <a:off x="722788" y="204683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7" name="QB_7_AN.69_1#d4ecafc38.blank?vcp=1&amp;pid=b98c16c65&amp;color=0,0,0&amp;vpa=33&amp;vtp=1"/>
          <p:cNvSpPr/>
          <p:nvPr/>
        </p:nvSpPr>
        <p:spPr>
          <a:xfrm>
            <a:off x="710088" y="260563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B_7_AN.71_1#d4ecafc38.blank?vcp=1&amp;pid=b98c16c65&amp;color=0,0,0&amp;vpa=34&amp;vtp=1"/>
          <p:cNvSpPr/>
          <p:nvPr/>
        </p:nvSpPr>
        <p:spPr>
          <a:xfrm>
            <a:off x="710088" y="316443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B_7_AN.73_1#d4ecafc38.blank?vcp=1&amp;pid=b98c16c65&amp;color=0,0,0&amp;vpa=35&amp;vtp=1&amp;bbb=1"/>
          <p:cNvSpPr/>
          <p:nvPr/>
        </p:nvSpPr>
        <p:spPr>
          <a:xfrm>
            <a:off x="544988" y="4806540"/>
            <a:ext cx="7355459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convenient.</a:t>
            </a:r>
            <a:endParaRPr lang="en-US" altLang="zh-CN" sz="2400" dirty="0"/>
          </a:p>
        </p:txBody>
      </p:sp>
      <p:sp>
        <p:nvSpPr>
          <p:cNvPr id="13" name="QB_7_AS.74_1#b1789de3b?vcp=1&amp;pid=b98c16c65&amp;color=0,0,0&amp;vtp=1&amp;bbb=1"/>
          <p:cNvSpPr/>
          <p:nvPr/>
        </p:nvSpPr>
        <p:spPr>
          <a:xfrm>
            <a:off x="502920" y="536210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2" grpId="0" animBg="1" build="p"/>
      <p:bldP spid="1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75_1#4a4192180?vcp=1&amp;pid=674f2de81&amp;color=0,0,0&amp;vtp=1&amp;bt=1&amp;bbb=1&amp;hb=1"/>
          <p:cNvSpPr/>
          <p:nvPr/>
        </p:nvSpPr>
        <p:spPr>
          <a:xfrm>
            <a:off x="502920" y="145669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245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</p:txBody>
      </p:sp>
      <p:sp>
        <p:nvSpPr>
          <p:cNvPr id="3" name="QM_6_BD.75_2#4a4192180?vcp=1&amp;pid=674f2de81&amp;color=0,0,0&amp;vtp=1&amp;bbb=1"/>
          <p:cNvSpPr/>
          <p:nvPr/>
        </p:nvSpPr>
        <p:spPr>
          <a:xfrm>
            <a:off x="502920" y="254666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搭子”社交</a:t>
            </a:r>
            <a:endParaRPr lang="en-US" altLang="zh-CN" sz="2400" dirty="0"/>
          </a:p>
        </p:txBody>
      </p:sp>
      <p:pic>
        <p:nvPicPr>
          <p:cNvPr id="4" name="QM_6_BD.75_2#4a4192180?vcp=1&amp;pid=674f2de81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566354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6_BD.75_3#4a4192180?vcp=1&amp;pid=674f2de81&amp;color=0,0,0&amp;vtp=1&amp;bbb=1&amp;hb=1"/>
          <p:cNvSpPr/>
          <p:nvPr/>
        </p:nvSpPr>
        <p:spPr>
          <a:xfrm>
            <a:off x="502920" y="3088007"/>
            <a:ext cx="111831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[2024台州三模]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阅读下面材料，在方框中所给的A—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E五个选项中选择正确的选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（其中一项是多余选项），将其序号填入1—4题，并回答5题。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search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partners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opinion.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M_6_AN.76_1#4a4192180.blank?vcp=1&amp;pid=674f2de81&amp;color=0,0,0&amp;vpa=36&amp;vtp=1"/>
          <p:cNvSpPr/>
          <p:nvPr/>
        </p:nvSpPr>
        <p:spPr>
          <a:xfrm>
            <a:off x="4847114" y="473646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75_3#4a4192180?vcp=1&amp;pid=674f2de81&amp;color=0,0,0&amp;vtp=1&amp;bbb=1&amp;hb=1"/>
          <p:cNvSpPr/>
          <p:nvPr/>
        </p:nvSpPr>
        <p:spPr>
          <a:xfrm>
            <a:off x="502920" y="117888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simple—people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activity.2.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toilet.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hobbies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Hangzhou,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lunch.“We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girl.“If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upset.”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6_AN.77_1#4a4192180.blank?vcp=1&amp;pid=674f2de81&amp;color=0,0,0&amp;vpa=37&amp;vtp=1"/>
          <p:cNvSpPr/>
          <p:nvPr/>
        </p:nvSpPr>
        <p:spPr>
          <a:xfrm>
            <a:off x="5105114" y="170974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75_3#4a4192180?vcp=1&amp;pid=674f2de81&amp;color=0,0,0&amp;vtp=1&amp;bbb=1&amp;hb=1"/>
          <p:cNvSpPr/>
          <p:nvPr/>
        </p:nvSpPr>
        <p:spPr>
          <a:xfrm>
            <a:off x="502920" y="176644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emotion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maintain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girl.3.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relaxed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masks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Therefore,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6_AN.78_1#4a4192180.blank?vcp=1&amp;pid=674f2de81&amp;color=0,0,0&amp;vpa=38&amp;vtp=1"/>
          <p:cNvSpPr/>
          <p:nvPr/>
        </p:nvSpPr>
        <p:spPr>
          <a:xfrm>
            <a:off x="10892313" y="22973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M_6_AN.79_1#4a4192180.blank?vcp=1&amp;pid=674f2de81&amp;color=0,0,0&amp;vpa=39&amp;vtp=1"/>
          <p:cNvSpPr/>
          <p:nvPr/>
        </p:nvSpPr>
        <p:spPr>
          <a:xfrm>
            <a:off x="1332388" y="341490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QM_6_BD.80_1#4a4192180?colgroup=36&amp;vcp=1&amp;pid=674f2de81&amp;color=0,0,0&amp;vtp=1&amp;bt=1&amp;bbb=1"/>
          <p:cNvGraphicFramePr>
            <a:graphicFrameLocks noGrp="1"/>
          </p:cNvGraphicFramePr>
          <p:nvPr/>
        </p:nvGraphicFramePr>
        <p:xfrm>
          <a:off x="502920" y="2128142"/>
          <a:ext cx="11164824" cy="2447417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A.Having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dazi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relaxing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dazi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appear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daily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life,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.Also,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dazi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sometimes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surprises.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discussion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dazi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usually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helpful,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dangerous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sometimes.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81_1#4a4192180?vcp=1&amp;pid=674f2de81&amp;color=0,0,0&amp;vtp=1&amp;bbb=1"/>
          <p:cNvSpPr/>
          <p:nvPr/>
        </p:nvSpPr>
        <p:spPr>
          <a:xfrm>
            <a:off x="502920" y="47118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搭子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2_1#3da5818ff?vcp=1&amp;pid=4a4192180&amp;color=0,0,0&amp;mp=1&amp;vtp=1&amp;bt=1&amp;bbb=1"/>
          <p:cNvSpPr/>
          <p:nvPr/>
        </p:nvSpPr>
        <p:spPr>
          <a:xfrm>
            <a:off x="502920" y="1236571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7_AN.83_1#3da5818ff.blank?vcp=1&amp;pid=4a4192180&amp;color=0,0,0&amp;mp=1&amp;vpa=40&amp;vtp=1"/>
          <p:cNvSpPr/>
          <p:nvPr/>
        </p:nvSpPr>
        <p:spPr>
          <a:xfrm>
            <a:off x="710088" y="120863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B_7_AN.85_1#3da5818ff.blank?vcp=1&amp;pid=4a4192180&amp;color=0,0,0&amp;vpa=41&amp;vtp=1"/>
          <p:cNvSpPr/>
          <p:nvPr/>
        </p:nvSpPr>
        <p:spPr>
          <a:xfrm>
            <a:off x="722788" y="176743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7_AN.87_1#3da5818ff.blank?vcp=1&amp;pid=4a4192180&amp;color=0,0,0&amp;vpa=42&amp;vtp=1"/>
          <p:cNvSpPr/>
          <p:nvPr/>
        </p:nvSpPr>
        <p:spPr>
          <a:xfrm>
            <a:off x="710088" y="232623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B_7_AN.89_1#3da5818ff.blank?vcp=1&amp;pid=4a4192180&amp;color=0,0,0&amp;vpa=43&amp;vtp=1"/>
          <p:cNvSpPr/>
          <p:nvPr/>
        </p:nvSpPr>
        <p:spPr>
          <a:xfrm>
            <a:off x="722788" y="286344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0" name="QB_7_BD.90_1#cdddb6fb5?sp=1&amp;vcp=1&amp;pid=4a4192180&amp;color=0,0,0&amp;vtp=1&amp;bbb=1&amp;hb=1"/>
          <p:cNvSpPr/>
          <p:nvPr/>
        </p:nvSpPr>
        <p:spPr>
          <a:xfrm>
            <a:off x="502920" y="3438368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2400" dirty="0"/>
          </a:p>
        </p:txBody>
      </p:sp>
      <p:sp>
        <p:nvSpPr>
          <p:cNvPr id="11" name="QB_7_AN.91_1#cdddb6fb5.blank?vcp=1&amp;pid=4a4192180&amp;color=0,0,0&amp;vpa=44&amp;vtp=1&amp;bbb=1&amp;hb=1"/>
          <p:cNvSpPr/>
          <p:nvPr/>
        </p:nvSpPr>
        <p:spPr>
          <a:xfrm>
            <a:off x="502920" y="4528028"/>
            <a:ext cx="11183112" cy="10346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./I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dazi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difficulties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study.</a:t>
            </a:r>
            <a:endParaRPr lang="en-US" altLang="zh-CN" sz="2400" dirty="0"/>
          </a:p>
        </p:txBody>
      </p:sp>
      <p:sp>
        <p:nvSpPr>
          <p:cNvPr id="12" name="QB_7_AS.92_1#cdddb6fb5?vcp=1&amp;pid=4a4192180&amp;color=0,0,0&amp;vtp=1&amp;bbb=1"/>
          <p:cNvSpPr/>
          <p:nvPr/>
        </p:nvSpPr>
        <p:spPr>
          <a:xfrm>
            <a:off x="502920" y="562880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3_1#3b993ebc1?vcp=1&amp;pid=674f2de81&amp;color=0,0,0&amp;vtp=1&amp;bt=1&amp;bbb=1&amp;hb=1"/>
          <p:cNvSpPr/>
          <p:nvPr/>
        </p:nvSpPr>
        <p:spPr>
          <a:xfrm>
            <a:off x="502920" y="176136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主题：人与自我·积极的学习体验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，恰当的学习方法与策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，勤学善思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词数：260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[2024丽水一模]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阅读下面材料，从A~E五个选项中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，选择合适的选项将其序号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填入第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1~4题（其中一项是多余选项），并完成第5题。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Poetry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views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poetry.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3_2#3b993ebc1?sp=1&amp;vcp=1&amp;pid=674f2de81&amp;color=0,0,0&amp;vtp=1&amp;bt=1&amp;bbb=1&amp;hb=1"/>
          <p:cNvSpPr/>
          <p:nvPr/>
        </p:nvSpPr>
        <p:spPr>
          <a:xfrm>
            <a:off x="502920" y="175501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subject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inspiration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subjects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3_3#3b993ebc1?sp=1&amp;vcp=1&amp;pid=674f2de81&amp;color=0,0,0&amp;vtp=1&amp;bt=1&amp;bbb=1&amp;hb=1"/>
          <p:cNvSpPr/>
          <p:nvPr/>
        </p:nvSpPr>
        <p:spPr>
          <a:xfrm>
            <a:off x="502920" y="259067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types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poetry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styles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rhyming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（押韵）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rhyming，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rhyme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rhyme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fourth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endParaRPr lang="en-US" altLang="zh-CN" sz="2400" u="sng" spc="-103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3_4#3b993ebc1?vcp=1&amp;pid=674f2de81&amp;color=0,0,0&amp;vtp=1&amp;bt=1&amp;bbb=1&amp;hb=1"/>
          <p:cNvSpPr/>
          <p:nvPr/>
        </p:nvSpPr>
        <p:spPr>
          <a:xfrm>
            <a:off x="502920" y="175501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notebook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M_6_BD.93_5#3b993ebc1?colgroup=36&amp;vcp=1&amp;pid=674f2de81&amp;color=0,0,0&amp;vtp=1&amp;bbb=1&amp;hb=1"/>
          <p:cNvGraphicFramePr>
            <a:graphicFrameLocks noGrp="1"/>
          </p:cNvGraphicFramePr>
          <p:nvPr/>
        </p:nvGraphicFramePr>
        <p:xfrm>
          <a:off x="502920" y="1653835"/>
          <a:ext cx="11164824" cy="3402394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340239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verse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rhyme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rhyme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published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well-written.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.Once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ready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personal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experience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visited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.Reading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poets'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explore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poetry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94_1#3b993ebc1?vcp=1&amp;pid=674f2de81&amp;color=0,0,0&amp;vtp=1&amp;bbb=1"/>
          <p:cNvSpPr/>
          <p:nvPr/>
        </p:nvSpPr>
        <p:spPr>
          <a:xfrm>
            <a:off x="502920" y="51861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本文主要介绍了如何写诗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95_1#bb62f23b6?vcp=1&amp;pid=3b993ebc1&amp;color=0,0,0&amp;vtp=1&amp;bt=1&amp;bbb=1"/>
          <p:cNvSpPr/>
          <p:nvPr/>
        </p:nvSpPr>
        <p:spPr>
          <a:xfrm>
            <a:off x="502920" y="178267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7_AN.96_1#bb62f23b6.blank?vcp=1&amp;pid=3b993ebc1&amp;color=0,0,0&amp;vpa=45&amp;vtp=1"/>
          <p:cNvSpPr/>
          <p:nvPr/>
        </p:nvSpPr>
        <p:spPr>
          <a:xfrm>
            <a:off x="722788" y="175473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5" name="QB_7_AN.98_1#bb62f23b6.blank?vcp=1&amp;pid=3b993ebc1&amp;color=0,0,0&amp;vpa=46&amp;vtp=1"/>
          <p:cNvSpPr/>
          <p:nvPr/>
        </p:nvSpPr>
        <p:spPr>
          <a:xfrm>
            <a:off x="710088" y="231353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B_7_AN.100_1#bb62f23b6.blank?vcp=1&amp;pid=3b993ebc1&amp;color=0,0,0&amp;vpa=47&amp;vtp=1"/>
          <p:cNvSpPr/>
          <p:nvPr/>
        </p:nvSpPr>
        <p:spPr>
          <a:xfrm>
            <a:off x="710088" y="287233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B_7_AN.102_1#bb62f23b6.blank?vcp=1&amp;pid=3b993ebc1&amp;color=0,0,0&amp;vpa=48&amp;vtp=1"/>
          <p:cNvSpPr/>
          <p:nvPr/>
        </p:nvSpPr>
        <p:spPr>
          <a:xfrm>
            <a:off x="710088" y="340954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B_7_BD.103_1#fb40e2b42?sp=1&amp;vcp=1&amp;pid=3b993ebc1&amp;color=0,0,0&amp;vtp=1&amp;bbb=1"/>
          <p:cNvSpPr/>
          <p:nvPr/>
        </p:nvSpPr>
        <p:spPr>
          <a:xfrm>
            <a:off x="502920" y="398446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请结合你的理解，模仿文中小标题的格式，用不超过5个词为最后一段补全小标题。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400" dirty="0"/>
          </a:p>
        </p:txBody>
      </p:sp>
      <p:sp>
        <p:nvSpPr>
          <p:cNvPr id="11" name="QB_7_AN.104_1#fb40e2b42.blank?vcp=1&amp;pid=3b993ebc1&amp;color=0,0,0&amp;vpa=49&amp;vtp=1&amp;bbb=1"/>
          <p:cNvSpPr/>
          <p:nvPr/>
        </p:nvSpPr>
        <p:spPr>
          <a:xfrm>
            <a:off x="544988" y="4493739"/>
            <a:ext cx="2978976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endParaRPr lang="en-US" altLang="zh-CN" sz="2400" dirty="0"/>
          </a:p>
        </p:txBody>
      </p:sp>
      <p:sp>
        <p:nvSpPr>
          <p:cNvPr id="12" name="QB_7_AS.105_1#fb40e2b42?vcp=1&amp;pid=3b993ebc1&amp;color=0,0,0&amp;vtp=1&amp;bbb=1"/>
          <p:cNvSpPr/>
          <p:nvPr/>
        </p:nvSpPr>
        <p:spPr>
          <a:xfrm>
            <a:off x="502920" y="508143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06_1#7cc05316b?vcp=1&amp;pid=674f2de81&amp;color=0,0,0&amp;vtp=1&amp;bt=1&amp;bbb=1&amp;hb=1"/>
          <p:cNvSpPr/>
          <p:nvPr/>
        </p:nvSpPr>
        <p:spPr>
          <a:xfrm>
            <a:off x="502920" y="1443040"/>
            <a:ext cx="111831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主题：人与自我·身心健康，抗挫能力，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珍爱生命的意识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：246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[2024温州市第十二中学等集团三模]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阅读下面材料，从A~E五个选项中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，选择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合适的选项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，将其序号填入第1~4题（其中一项是多余选项），并完成第5题。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survey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adults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increasing.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loneliness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06_1#7cc05316b?vcp=1&amp;pid=674f2de81&amp;color=0,0,0&amp;vtp=1&amp;bt=1&amp;bbb=1&amp;hb=1"/>
          <p:cNvSpPr/>
          <p:nvPr/>
        </p:nvSpPr>
        <p:spPr>
          <a:xfrm>
            <a:off x="502920" y="1614805"/>
            <a:ext cx="11182985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like-minded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websites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6_AN.108_1#7cc05316b.blank?vcp=1&amp;pid=674f2de81&amp;color=0,0,0&amp;vpa=51&amp;vtp=1"/>
          <p:cNvSpPr/>
          <p:nvPr/>
        </p:nvSpPr>
        <p:spPr>
          <a:xfrm>
            <a:off x="1319530" y="3822065"/>
            <a:ext cx="441325" cy="435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1015365" y="1089660"/>
            <a:ext cx="4064000" cy="655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1.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__</a:t>
            </a:r>
            <a:endParaRPr lang="zh-CN" altLang="en-US"/>
          </a:p>
        </p:txBody>
      </p:sp>
      <p:sp>
        <p:nvSpPr>
          <p:cNvPr id="6" name="QM_6_AN.107_1#7cc05316b.blank?vcp=1&amp;pid=674f2de81&amp;color=0,0,0&amp;vpa=50&amp;vtp=1"/>
          <p:cNvSpPr/>
          <p:nvPr/>
        </p:nvSpPr>
        <p:spPr>
          <a:xfrm>
            <a:off x="1332388" y="108934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5" grpId="0"/>
      <p:bldP spid="5" grpId="1"/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4dc92f7d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题型三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阅读理解第二节</a:t>
            </a:r>
            <a:endParaRPr lang="en-US" altLang="zh-CN" sz="6600" dirty="0"/>
          </a:p>
        </p:txBody>
      </p:sp>
      <p:pic>
        <p:nvPicPr>
          <p:cNvPr id="3" name="C_2#a4dc92f7d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06_1#7cc05316b?vcp=1&amp;pid=674f2de81&amp;color=0,0,0&amp;vtp=1&amp;bt=1&amp;bbb=1&amp;hb=1"/>
          <p:cNvSpPr/>
          <p:nvPr/>
        </p:nvSpPr>
        <p:spPr>
          <a:xfrm>
            <a:off x="502920" y="622810"/>
            <a:ext cx="11183112" cy="5503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3.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__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discuss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（慈善）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families.</a:t>
            </a:r>
            <a:endParaRPr lang="en-US" altLang="zh-CN" sz="2400" dirty="0"/>
          </a:p>
        </p:txBody>
      </p:sp>
      <p:sp>
        <p:nvSpPr>
          <p:cNvPr id="3" name="QM_6_AN.110_1#7cc05316b.blank?vcp=1&amp;pid=674f2de81&amp;color=0,0,0&amp;vpa=53&amp;vtp=1"/>
          <p:cNvSpPr/>
          <p:nvPr/>
        </p:nvSpPr>
        <p:spPr>
          <a:xfrm>
            <a:off x="1338103" y="342887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M_6_AN.109_1#7cc05316b.blank?vcp=1&amp;pid=674f2de81&amp;color=0,0,0&amp;vpa=52&amp;vtp=1"/>
          <p:cNvSpPr/>
          <p:nvPr/>
        </p:nvSpPr>
        <p:spPr>
          <a:xfrm>
            <a:off x="1336833" y="62314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/>
      <p:bldP spid="3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QM_6_BD.111_1#7cc05316b?colgroup=36&amp;vcp=1&amp;pid=674f2de81&amp;color=0,0,0&amp;vtp=1&amp;bt=1&amp;bbb=1"/>
          <p:cNvGraphicFramePr>
            <a:graphicFrameLocks noGrp="1"/>
          </p:cNvGraphicFramePr>
          <p:nvPr/>
        </p:nvGraphicFramePr>
        <p:xfrm>
          <a:off x="502920" y="2128142"/>
          <a:ext cx="11164824" cy="2447417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A.Build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community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online.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.Plan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ahead.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volunteers.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112_1#7cc05316b?vcp=1&amp;pid=674f2de81&amp;color=0,0,0&amp;vtp=1&amp;bbb=1"/>
          <p:cNvSpPr/>
          <p:nvPr/>
        </p:nvSpPr>
        <p:spPr>
          <a:xfrm>
            <a:off x="502920" y="47118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本文主要介绍了一些避免孤独的建议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13_1#04f72cec3?vcp=1&amp;pid=7cc05316b&amp;color=0,0,0&amp;mp=1&amp;vtp=1&amp;bt=1&amp;bbb=1"/>
          <p:cNvSpPr/>
          <p:nvPr/>
        </p:nvSpPr>
        <p:spPr>
          <a:xfrm>
            <a:off x="502920" y="1515971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lonely?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endParaRPr lang="en-US" altLang="zh-CN" sz="2400" dirty="0"/>
          </a:p>
        </p:txBody>
      </p:sp>
      <p:sp>
        <p:nvSpPr>
          <p:cNvPr id="3" name="QB_7_AN.114_1#04f72cec3.blank?vcp=1&amp;pid=7cc05316b&amp;color=0,0,0&amp;mp=1&amp;vpa=54&amp;vtp=1"/>
          <p:cNvSpPr/>
          <p:nvPr/>
        </p:nvSpPr>
        <p:spPr>
          <a:xfrm>
            <a:off x="722788" y="148803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7_AN.116_1#04f72cec3.blank?vcp=1&amp;pid=7cc05316b&amp;color=0,0,0&amp;vpa=55&amp;vtp=1"/>
          <p:cNvSpPr/>
          <p:nvPr/>
        </p:nvSpPr>
        <p:spPr>
          <a:xfrm>
            <a:off x="710088" y="204683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7_AN.118_1#04f72cec3.blank?vcp=1&amp;pid=7cc05316b&amp;color=0,0,0&amp;vpa=56&amp;vtp=1"/>
          <p:cNvSpPr/>
          <p:nvPr/>
        </p:nvSpPr>
        <p:spPr>
          <a:xfrm>
            <a:off x="722788" y="260563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9" name="QB_7_AN.120_1#04f72cec3.blank?vcp=1&amp;pid=7cc05316b&amp;color=0,0,0&amp;vpa=57&amp;vtp=1"/>
          <p:cNvSpPr/>
          <p:nvPr/>
        </p:nvSpPr>
        <p:spPr>
          <a:xfrm>
            <a:off x="710088" y="316443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2" name="QB_7_AN.122_1#04f72cec3.blank?vcp=1&amp;pid=7cc05316b&amp;color=0,0,0&amp;vpa=58&amp;vtp=1&amp;bbb=1&amp;hb=1"/>
          <p:cNvSpPr/>
          <p:nvPr/>
        </p:nvSpPr>
        <p:spPr>
          <a:xfrm>
            <a:off x="502920" y="4282031"/>
            <a:ext cx="11183112" cy="10346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walk.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opportunity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nearby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neighborhoods.</a:t>
            </a:r>
            <a:endParaRPr lang="en-US" altLang="zh-CN" sz="2400" dirty="0"/>
          </a:p>
        </p:txBody>
      </p:sp>
      <p:sp>
        <p:nvSpPr>
          <p:cNvPr id="13" name="QB_7_AS.123_1#4bd76ec7a?vcp=1&amp;pid=7cc05316b&amp;color=0,0,0&amp;vtp=1&amp;bbb=1"/>
          <p:cNvSpPr/>
          <p:nvPr/>
        </p:nvSpPr>
        <p:spPr>
          <a:xfrm>
            <a:off x="502920" y="536210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2" grpId="0" animBg="1" build="p"/>
      <p:bldP spid="1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ff3a7107.fixed?vcp=1&amp;pid=8a05d935b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类型2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六选五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dbd428bb?vcp=1&amp;pid=cff3a710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dbd428bb?vcp=1&amp;pid=cff3a7107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刷类型</a:t>
            </a:r>
            <a:endParaRPr lang="en-US" altLang="zh-CN" sz="2800" dirty="0"/>
          </a:p>
        </p:txBody>
      </p:sp>
      <p:sp>
        <p:nvSpPr>
          <p:cNvPr id="4" name="QM_6_BD.124_1#cde68bb78?vcp=1&amp;pid=8dbd428bb&amp;color=0,0,0&amp;vtp=1&amp;bbb=1&amp;hb=1"/>
          <p:cNvSpPr/>
          <p:nvPr/>
        </p:nvSpPr>
        <p:spPr>
          <a:xfrm>
            <a:off x="502920" y="1320800"/>
            <a:ext cx="11183112" cy="2017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主题：人与自我·身心健康，抗挫能力，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珍爱生命的意识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：354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[2024杭州拱墅区二模]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阅读下文，请从A—F选项中选出符合第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1—5题的正确选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（其中有一项是多余选项）。</a:t>
            </a:r>
            <a:endParaRPr lang="en-US" altLang="zh-CN" sz="2400" dirty="0"/>
          </a:p>
        </p:txBody>
      </p:sp>
      <p:sp>
        <p:nvSpPr>
          <p:cNvPr id="5" name="QM_6_BD.124_2#cde68bb78?sp=1&amp;vcp=1&amp;pid=8dbd428bb&amp;color=0,0,0&amp;vtp=1&amp;bbb=1&amp;hb=1"/>
          <p:cNvSpPr/>
          <p:nvPr/>
        </p:nvSpPr>
        <p:spPr>
          <a:xfrm>
            <a:off x="502920" y="3380867"/>
            <a:ext cx="11183112" cy="30590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Regular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（有规律的）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physical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shape.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regularly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24_3#cde68bb78?sp=1&amp;vcp=1&amp;pid=8dbd428bb&amp;color=0,0,0&amp;vtp=1&amp;bt=1&amp;bbb=1&amp;hb=1"/>
          <p:cNvSpPr/>
          <p:nvPr/>
        </p:nvSpPr>
        <p:spPr>
          <a:xfrm>
            <a:off x="502920" y="946217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◆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gathering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hike,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hanging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age-related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diseases.</a:t>
            </a:r>
            <a:endParaRPr lang="en-US" altLang="zh-CN" sz="2400" dirty="0"/>
          </a:p>
        </p:txBody>
      </p:sp>
      <p:sp>
        <p:nvSpPr>
          <p:cNvPr id="3" name="QM_6_BD.124_4#cde68bb78?sp=1&amp;vcp=1&amp;pid=8dbd428bb&amp;color=0,0,0&amp;vtp=1&amp;bbb=1&amp;hb=1"/>
          <p:cNvSpPr/>
          <p:nvPr/>
        </p:nvSpPr>
        <p:spPr>
          <a:xfrm>
            <a:off x="502920" y="2601914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◆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hobby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instrument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（路线）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workout.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bank.</a:t>
            </a:r>
            <a:endParaRPr lang="en-US" altLang="zh-CN" sz="2400" dirty="0"/>
          </a:p>
        </p:txBody>
      </p:sp>
      <p:sp>
        <p:nvSpPr>
          <p:cNvPr id="4" name="QM_6_AN.125_1#cde68bb78.blank?vcp=1&amp;pid=8dbd428bb&amp;color=0,0,0&amp;vpa=59&amp;vtp=1"/>
          <p:cNvSpPr/>
          <p:nvPr/>
        </p:nvSpPr>
        <p:spPr>
          <a:xfrm>
            <a:off x="1637189" y="91827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M_6_AN.126_1#cde68bb78.blank?vcp=1&amp;pid=8dbd428bb&amp;color=0,0,0&amp;vpa=60&amp;vtp=1"/>
          <p:cNvSpPr/>
          <p:nvPr/>
        </p:nvSpPr>
        <p:spPr>
          <a:xfrm>
            <a:off x="1624489" y="2573974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27_1#cde68bb78?sp=1&amp;vcp=1&amp;pid=8dbd428bb&amp;color=0,0,0&amp;vtp=1&amp;bt=1&amp;bbb=1&amp;hb=1"/>
          <p:cNvSpPr/>
          <p:nvPr/>
        </p:nvSpPr>
        <p:spPr>
          <a:xfrm>
            <a:off x="502920" y="1504476"/>
            <a:ext cx="11183112" cy="215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◆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effectively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puzzle,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（精细运动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6_BD.127_2#cde68bb78?sp=1&amp;vcp=1&amp;pid=8dbd428bb&amp;color=0,0,0&amp;vtp=1&amp;bbb=1&amp;hb=1"/>
          <p:cNvSpPr/>
          <p:nvPr/>
        </p:nvSpPr>
        <p:spPr>
          <a:xfrm>
            <a:off x="502920" y="370227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◆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Shutting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showering,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senses.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connections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brain.</a:t>
            </a:r>
            <a:endParaRPr lang="en-US" altLang="zh-CN" sz="2400" dirty="0"/>
          </a:p>
        </p:txBody>
      </p:sp>
      <p:sp>
        <p:nvSpPr>
          <p:cNvPr id="4" name="QM_6_AN.128_1#cde68bb78.blank?vcp=1&amp;pid=8dbd428bb&amp;color=0,0,0&amp;vpa=61&amp;vtp=1"/>
          <p:cNvSpPr/>
          <p:nvPr/>
        </p:nvSpPr>
        <p:spPr>
          <a:xfrm>
            <a:off x="1624489" y="147653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M_6_AN.129_1#cde68bb78.blank?vcp=1&amp;pid=8dbd428bb&amp;color=0,0,0&amp;vpa=62&amp;vtp=1"/>
          <p:cNvSpPr/>
          <p:nvPr/>
        </p:nvSpPr>
        <p:spPr>
          <a:xfrm>
            <a:off x="1637189" y="3674334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30_1#cde68bb78?sp=1&amp;vcp=1&amp;pid=8dbd428bb&amp;color=0,0,0&amp;vtp=1&amp;bt=1&amp;bbb=1&amp;hb=1"/>
          <p:cNvSpPr/>
          <p:nvPr/>
        </p:nvSpPr>
        <p:spPr>
          <a:xfrm>
            <a:off x="502920" y="1231775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◆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right-handed,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brush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processes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（心理的）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physical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fitness.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（确保）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come!</a:t>
            </a:r>
            <a:endParaRPr lang="en-US" altLang="zh-CN" sz="2400" dirty="0"/>
          </a:p>
        </p:txBody>
      </p:sp>
      <p:sp>
        <p:nvSpPr>
          <p:cNvPr id="3" name="QM_6_AN.131_1#cde68bb78.blank?vcp=1&amp;pid=8dbd428bb&amp;color=0,0,0&amp;vpa=63&amp;vtp=1"/>
          <p:cNvSpPr/>
          <p:nvPr/>
        </p:nvSpPr>
        <p:spPr>
          <a:xfrm>
            <a:off x="1649889" y="1203835"/>
            <a:ext cx="406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QM_6_BD.132_1#cde68bb78?colgroup=36&amp;vcp=1&amp;pid=8dbd428bb&amp;color=0,0,0&amp;vtp=1&amp;bt=1&amp;bbb=1"/>
          <p:cNvGraphicFramePr>
            <a:graphicFrameLocks noGrp="1"/>
          </p:cNvGraphicFramePr>
          <p:nvPr/>
        </p:nvGraphicFramePr>
        <p:xfrm>
          <a:off x="502920" y="1886842"/>
          <a:ext cx="11164824" cy="293560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A.Play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games.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social.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.Stay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shape.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.Close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eyes.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weaker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hand.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133_1#cde68bb78?vcp=1&amp;pid=8dbd428bb&amp;color=0,0,0&amp;vtp=1&amp;bbb=1"/>
          <p:cNvSpPr/>
          <p:nvPr/>
        </p:nvSpPr>
        <p:spPr>
          <a:xfrm>
            <a:off x="502920" y="49531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本文主要介绍了一些有助于保持大脑的良好状态的方法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34_1#a1fd7290e?vcp=1&amp;pid=8dbd428bb&amp;color=0,0,0&amp;vtp=1&amp;bt=1&amp;bbb=1&amp;hb=1"/>
          <p:cNvSpPr/>
          <p:nvPr/>
        </p:nvSpPr>
        <p:spPr>
          <a:xfrm>
            <a:off x="502920" y="232365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体裁：应用文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主题：人与自我·多彩、安全、有意义的学校生活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249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</p:txBody>
      </p:sp>
      <p:sp>
        <p:nvSpPr>
          <p:cNvPr id="3" name="QM_6_BD.134_2#a1fd7290e?vcp=1&amp;pid=8dbd428bb&amp;color=0,0,0&amp;vtp=1&amp;bbb=1"/>
          <p:cNvSpPr/>
          <p:nvPr/>
        </p:nvSpPr>
        <p:spPr>
          <a:xfrm>
            <a:off x="502920" y="34136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不同国家的劳动教育</a:t>
            </a:r>
            <a:endParaRPr lang="en-US" altLang="zh-CN" sz="2400" dirty="0"/>
          </a:p>
        </p:txBody>
      </p:sp>
      <p:pic>
        <p:nvPicPr>
          <p:cNvPr id="4" name="QM_6_BD.134_2#a1fd7290e?vcp=1&amp;pid=8dbd428bb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3433320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6_BD.134_3#a1fd7290e?vcp=1&amp;pid=8dbd428bb&amp;color=0,0,0&amp;vtp=1&amp;bbb=1&amp;hb=1"/>
          <p:cNvSpPr/>
          <p:nvPr/>
        </p:nvSpPr>
        <p:spPr>
          <a:xfrm>
            <a:off x="502920" y="395497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[2024杭州师范大学附属中学二模]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阅读下面短文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，从短文后的选项中选出可以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填入空白处的最佳选项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，注意每一选项只能选一次，选项中有一项为多余选项。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a4dc92f7d?lid=8e1dfa64b&amp;cid=8e1dfa64b&amp;vtp=1&amp;bt=1&amp;bbb=1">
            <a:hlinkClick r:id="rId1" action="ppaction://hlinksldjump"/>
          </p:cNvPr>
          <p:cNvSpPr/>
          <p:nvPr/>
        </p:nvSpPr>
        <p:spPr>
          <a:xfrm>
            <a:off x="4471416" y="2468880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类型1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五选四+开放性设问</a:t>
            </a:r>
            <a:endParaRPr lang="en-US" altLang="zh-CN" sz="2800" dirty="0"/>
          </a:p>
        </p:txBody>
      </p:sp>
      <p:sp>
        <p:nvSpPr>
          <p:cNvPr id="3" name="C_1#目录1:a4dc92f7d?lid=cff3a7107&amp;cid=cff3a7107&amp;vtp=1&amp;bbb=1">
            <a:hlinkClick r:id="rId2" action="ppaction://hlinksldjump"/>
          </p:cNvPr>
          <p:cNvSpPr/>
          <p:nvPr/>
        </p:nvSpPr>
        <p:spPr>
          <a:xfrm>
            <a:off x="4471416" y="3255264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类型2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六选五</a:t>
            </a:r>
            <a:endParaRPr lang="en-US" altLang="zh-CN" sz="2800" dirty="0"/>
          </a:p>
        </p:txBody>
      </p:sp>
      <p:sp>
        <p:nvSpPr>
          <p:cNvPr id="4" name="C_1#目录1:a4dc92f7d?lid=e7bae5c08&amp;cid=e7bae5c08&amp;vtp=1&amp;bbb=1">
            <a:hlinkClick r:id="rId3" action="ppaction://hlinksldjump"/>
          </p:cNvPr>
          <p:cNvSpPr/>
          <p:nvPr/>
        </p:nvSpPr>
        <p:spPr>
          <a:xfrm>
            <a:off x="4471416" y="4050792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类型3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其他类型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34_4#a1fd7290e?sp=1&amp;vcp=1&amp;pid=8dbd428bb&amp;color=0,0,0&amp;mp=1&amp;vtp=1&amp;bt=1&amp;bbb=1"/>
          <p:cNvSpPr/>
          <p:nvPr/>
        </p:nvSpPr>
        <p:spPr>
          <a:xfrm>
            <a:off x="502920" y="148545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Tasting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satisfaction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endParaRPr lang="en-US" altLang="zh-CN" sz="2400" dirty="0"/>
          </a:p>
        </p:txBody>
      </p:sp>
      <p:sp>
        <p:nvSpPr>
          <p:cNvPr id="3" name="QM_6_BD.134_5#a1fd7290e?sp=1&amp;vcp=1&amp;pid=8dbd428bb&amp;color=0,0,0&amp;mp=1&amp;vtp=1&amp;bbb=1&amp;hb=1"/>
          <p:cNvSpPr/>
          <p:nvPr/>
        </p:nvSpPr>
        <p:spPr>
          <a:xfrm>
            <a:off x="502920" y="2025843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（劳动教育）?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opportunities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hands-on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primary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after-school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delicious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cookers.</a:t>
            </a:r>
            <a:endParaRPr lang="en-US" altLang="zh-CN" sz="2400" dirty="0"/>
          </a:p>
        </p:txBody>
      </p:sp>
      <p:sp>
        <p:nvSpPr>
          <p:cNvPr id="4" name="QM_6_AN.135_1#a1fd7290e.blank?vcp=1&amp;pid=8dbd428bb&amp;color=0,0,0&amp;mp=1&amp;vpa=64&amp;vtp=1"/>
          <p:cNvSpPr/>
          <p:nvPr/>
        </p:nvSpPr>
        <p:spPr>
          <a:xfrm>
            <a:off x="1332388" y="1997903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36_1#a1fd7290e?sp=1&amp;vcp=1&amp;pid=8dbd428bb&amp;color=0,0,0&amp;mp=1&amp;vtp=1&amp;bt=1&amp;bbb=1&amp;hb=1"/>
          <p:cNvSpPr/>
          <p:nvPr/>
        </p:nvSpPr>
        <p:spPr>
          <a:xfrm>
            <a:off x="502920" y="900000"/>
            <a:ext cx="11183112" cy="1452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ladder,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polish.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M_6_BD.136_2#a1fd7290e?sp=1&amp;vcp=1&amp;pid=8dbd428bb&amp;color=0,0,0&amp;mp=1&amp;vtp=1&amp;bbb=1&amp;hb=1"/>
          <p:cNvSpPr/>
          <p:nvPr/>
        </p:nvSpPr>
        <p:spPr>
          <a:xfrm>
            <a:off x="502920" y="2405013"/>
            <a:ext cx="11183112" cy="3992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B：In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Russia,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system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responsible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actively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competitions,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Poland,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edukacja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zawodowa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Polish.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regular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schedule,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applied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</p:txBody>
      </p:sp>
      <p:sp>
        <p:nvSpPr>
          <p:cNvPr id="4" name="QM_6_AN.137_1#a1fd7290e.blank?vcp=1&amp;pid=8dbd428bb&amp;color=0,0,0&amp;mp=1&amp;vpa=65&amp;vtp=1"/>
          <p:cNvSpPr/>
          <p:nvPr/>
        </p:nvSpPr>
        <p:spPr>
          <a:xfrm>
            <a:off x="3070702" y="1863993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M_6_AN.138_1#a1fd7290e.blank?vcp=1&amp;pid=8dbd428bb&amp;color=0,0,0&amp;mp=1&amp;vpa=66&amp;vtp=1"/>
          <p:cNvSpPr/>
          <p:nvPr/>
        </p:nvSpPr>
        <p:spPr>
          <a:xfrm>
            <a:off x="6336189" y="3897835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39_1#a1fd7290e?sp=1&amp;vcp=1&amp;pid=8dbd428bb&amp;color=0,0,0&amp;vtp=1&amp;bt=1&amp;bbb=1&amp;hb=1"/>
          <p:cNvSpPr/>
          <p:nvPr/>
        </p:nvSpPr>
        <p:spPr>
          <a:xfrm>
            <a:off x="502920" y="261452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gardening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gardens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clean-up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activities.</a:t>
            </a:r>
            <a:endParaRPr lang="en-US" altLang="zh-CN" sz="2400" dirty="0"/>
          </a:p>
        </p:txBody>
      </p:sp>
      <p:sp>
        <p:nvSpPr>
          <p:cNvPr id="3" name="QM_6_BD.139_2#a1fd7290e?sp=1&amp;vcp=1&amp;pid=8dbd428bb&amp;color=0,0,0&amp;vtp=1&amp;bbb=1"/>
          <p:cNvSpPr/>
          <p:nvPr/>
        </p:nvSpPr>
        <p:spPr>
          <a:xfrm>
            <a:off x="502920" y="426355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independent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lives.</a:t>
            </a:r>
            <a:endParaRPr lang="en-US" altLang="zh-CN" sz="2400" dirty="0"/>
          </a:p>
        </p:txBody>
      </p:sp>
      <p:sp>
        <p:nvSpPr>
          <p:cNvPr id="4" name="QM_6_AN.140_1#a1fd7290e.blank?vcp=1&amp;pid=8dbd428bb&amp;color=0,0,0&amp;vpa=67&amp;vtp=1"/>
          <p:cNvSpPr/>
          <p:nvPr/>
        </p:nvSpPr>
        <p:spPr>
          <a:xfrm>
            <a:off x="1319688" y="258658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M_6_AN.141_1#a1fd7290e.blank?vcp=1&amp;pid=8dbd428bb&amp;color=0,0,0&amp;vpa=68&amp;vtp=1"/>
          <p:cNvSpPr/>
          <p:nvPr/>
        </p:nvSpPr>
        <p:spPr>
          <a:xfrm>
            <a:off x="1345088" y="4214020"/>
            <a:ext cx="406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QM_6_BD.142_1#a1fd7290e?colgroup=36&amp;vcp=1&amp;pid=8dbd428bb&amp;color=0,0,0&amp;mp=1&amp;vtp=1&amp;bt=1&amp;bbb=1"/>
          <p:cNvGraphicFramePr>
            <a:graphicFrameLocks noGrp="1"/>
          </p:cNvGraphicFramePr>
          <p:nvPr/>
        </p:nvGraphicFramePr>
        <p:xfrm>
          <a:off x="502920" y="1886842"/>
          <a:ext cx="11164824" cy="293560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A.Apart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volunteer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cafés.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country,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labor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education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valuable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everyone.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product,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holder.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skills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woodworking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gardening.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.Teens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labor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education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countries.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encourage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together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fun.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143_1#a1fd7290e?vcp=1&amp;pid=8dbd428bb&amp;color=0,0,0&amp;vtp=1&amp;bbb=1&amp;hb=1"/>
          <p:cNvSpPr/>
          <p:nvPr/>
        </p:nvSpPr>
        <p:spPr>
          <a:xfrm>
            <a:off x="502920" y="49531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本文主要谈论了英国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俄罗斯和波兰的学校的劳动教育情况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44_1#3bb463dfc?vcp=1&amp;pid=8dbd428bb&amp;color=0,0,0&amp;vtp=1&amp;bt=1&amp;bbb=1&amp;hb=1"/>
          <p:cNvSpPr/>
          <p:nvPr/>
        </p:nvSpPr>
        <p:spPr>
          <a:xfrm>
            <a:off x="502920" y="122002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主题：人与社会·对世界、国家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、人民和社会进步有突出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贡献的人物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词数：321难度：★★★</a:t>
            </a:r>
            <a:endParaRPr lang="en-US" altLang="zh-CN" sz="2400" dirty="0"/>
          </a:p>
        </p:txBody>
      </p:sp>
      <p:sp>
        <p:nvSpPr>
          <p:cNvPr id="3" name="QM_6_BD.144_2#3bb463dfc?vcp=1&amp;pid=8dbd428bb&amp;color=0,0,0&amp;vtp=1&amp;bbb=1"/>
          <p:cNvSpPr/>
          <p:nvPr/>
        </p:nvSpPr>
        <p:spPr>
          <a:xfrm>
            <a:off x="502920" y="23100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孔子的得意门生颜回</a:t>
            </a:r>
            <a:endParaRPr lang="en-US" altLang="zh-CN" sz="2400" dirty="0"/>
          </a:p>
        </p:txBody>
      </p:sp>
      <p:pic>
        <p:nvPicPr>
          <p:cNvPr id="4" name="QM_6_BD.144_2#3bb463dfc?vcp=1&amp;pid=8dbd428bb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329690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6_BD.144_3#3bb463dfc?vcp=1&amp;pid=8dbd428bb&amp;color=0,0,0&amp;vtp=1&amp;bbb=1&amp;hb=1"/>
          <p:cNvSpPr/>
          <p:nvPr/>
        </p:nvSpPr>
        <p:spPr>
          <a:xfrm>
            <a:off x="502920" y="2851343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[2024杭州育才中学二模]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阅读下面材料，请从A—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F选项中选出符合各题的正确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（其中一项为多余选项）。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（颜回）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Autumn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Period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（春秋时期）.His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earliest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Confucius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孔子）.At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Confucius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44_4#3bb463dfc?sp=1&amp;vcp=1&amp;pid=8dbd428bb&amp;color=0,0,0&amp;vtp=1&amp;bbb=1&amp;hb=1"/>
          <p:cNvSpPr/>
          <p:nvPr/>
        </p:nvSpPr>
        <p:spPr>
          <a:xfrm>
            <a:off x="502920" y="900000"/>
            <a:ext cx="11183112" cy="2017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Confucius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concluded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（断定）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stupid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Confucius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clever.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Gradually,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endParaRPr lang="en-US" altLang="zh-CN" sz="2400" dirty="0"/>
          </a:p>
        </p:txBody>
      </p:sp>
      <p:sp>
        <p:nvSpPr>
          <p:cNvPr id="3" name="QM_6_BD.144_5#3bb463dfc?sp=1&amp;vcp=1&amp;pid=8dbd428bb&amp;color=0,0,0&amp;vtp=1&amp;bbb=1&amp;hb=1"/>
          <p:cNvSpPr/>
          <p:nvPr/>
        </p:nvSpPr>
        <p:spPr>
          <a:xfrm>
            <a:off x="502920" y="2949067"/>
            <a:ext cx="11183112" cy="1496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learn.2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admired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admire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（神圣的）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dirty="0"/>
          </a:p>
        </p:txBody>
      </p:sp>
      <p:sp>
        <p:nvSpPr>
          <p:cNvPr id="4" name="QM_6_BD.144_6#3bb463dfc?sp=1&amp;vcp=1&amp;pid=8dbd428bb&amp;color=0,0,0&amp;vtp=1&amp;bbb=1&amp;hb=1"/>
          <p:cNvSpPr/>
          <p:nvPr/>
        </p:nvSpPr>
        <p:spPr>
          <a:xfrm>
            <a:off x="502920" y="4485767"/>
            <a:ext cx="11183112" cy="2017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Confucius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water.4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Perhaps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reflection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person.</a:t>
            </a:r>
            <a:endParaRPr lang="en-US" altLang="zh-CN" sz="2400" dirty="0"/>
          </a:p>
        </p:txBody>
      </p:sp>
      <p:sp>
        <p:nvSpPr>
          <p:cNvPr id="6" name="QM_6_AN.145_1#3bb463dfc.blank?vcp=1&amp;pid=8dbd428bb&amp;color=0,0,0&amp;vpa=69&amp;vtp=1"/>
          <p:cNvSpPr/>
          <p:nvPr/>
        </p:nvSpPr>
        <p:spPr>
          <a:xfrm>
            <a:off x="8769509" y="870536"/>
            <a:ext cx="4064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7" name="QM_6_AN.146_1#3bb463dfc.blank?vcp=1&amp;pid=8dbd428bb&amp;color=0,0,0&amp;vpa=70&amp;vtp=1"/>
          <p:cNvSpPr/>
          <p:nvPr/>
        </p:nvSpPr>
        <p:spPr>
          <a:xfrm>
            <a:off x="10160667" y="2919603"/>
            <a:ext cx="441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M_6_AN.147_1#3bb463dfc.blank?vcp=1&amp;pid=8dbd428bb&amp;color=0,0,0&amp;vpa=71&amp;vtp=1"/>
          <p:cNvSpPr/>
          <p:nvPr/>
        </p:nvSpPr>
        <p:spPr>
          <a:xfrm>
            <a:off x="6126639" y="3949319"/>
            <a:ext cx="4238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9" name="QM_6_AN.148_1#3bb463dfc.blank?vcp=1&amp;pid=8dbd428bb&amp;color=0,0,0&amp;vpa=72&amp;vtp=1"/>
          <p:cNvSpPr/>
          <p:nvPr/>
        </p:nvSpPr>
        <p:spPr>
          <a:xfrm>
            <a:off x="5893911" y="4977003"/>
            <a:ext cx="441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44_7#3bb463dfc?sp=1&amp;vcp=1&amp;pid=8dbd428bb&amp;color=0,0,0&amp;vtp=1&amp;bbb=1&amp;hb=1"/>
          <p:cNvSpPr/>
          <p:nvPr/>
        </p:nvSpPr>
        <p:spPr>
          <a:xfrm>
            <a:off x="502920" y="149339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Confucius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Master's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principles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（道德原则）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（benevolence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（propriety）.People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rejected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（拒绝）,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Confucius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period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time.”</a:t>
            </a:r>
            <a:endParaRPr lang="en-US" altLang="zh-CN" sz="2400" dirty="0"/>
          </a:p>
        </p:txBody>
      </p:sp>
      <p:sp>
        <p:nvSpPr>
          <p:cNvPr id="3" name="QM_6_AN.149_1#3bb463dfc.blank?vcp=1&amp;pid=8dbd428bb&amp;color=0,0,0&amp;vpa=73&amp;vtp=1"/>
          <p:cNvSpPr/>
          <p:nvPr/>
        </p:nvSpPr>
        <p:spPr>
          <a:xfrm>
            <a:off x="3977164" y="314185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QM_6_BD.150_1#3bb463dfc?colgroup=36&amp;vcp=1&amp;pid=8dbd428bb&amp;color=0,0,0&amp;vtp=1&amp;bt=1&amp;bbb=1&amp;hb=1"/>
          <p:cNvGraphicFramePr>
            <a:graphicFrameLocks noGrp="1"/>
          </p:cNvGraphicFramePr>
          <p:nvPr/>
        </p:nvGraphicFramePr>
        <p:xfrm>
          <a:off x="502920" y="1410592"/>
          <a:ext cx="11164824" cy="3886581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388658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A.Most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seemed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enjoyed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.Even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Confucius'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doubt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their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understand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changed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Confucius'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thoughts.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teachings,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achieve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quiet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151_1#3bb463dfc?vcp=1&amp;pid=8dbd428bb&amp;color=0,0,0&amp;vtp=1&amp;bbb=1"/>
          <p:cNvSpPr/>
          <p:nvPr/>
        </p:nvSpPr>
        <p:spPr>
          <a:xfrm>
            <a:off x="502920" y="542937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本文主要介绍了颜回的相关情况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2_1#647e38c67?vcp=1&amp;pid=8dbd428bb&amp;color=0,0,0&amp;vtp=1&amp;bt=1&amp;bbb=1&amp;hb=1"/>
          <p:cNvSpPr/>
          <p:nvPr/>
        </p:nvSpPr>
        <p:spPr>
          <a:xfrm>
            <a:off x="502920" y="900000"/>
            <a:ext cx="11183112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主题：人与社会·志愿服务与公共服务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词数：206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[2024义乌二模]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阅读下面短文，请从以下选项（A、B、C、D、E和F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）中选出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能填入空白处的最佳选项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。选项中有一项是多余选项。</a:t>
            </a:r>
            <a:endParaRPr lang="en-US" altLang="zh-CN" sz="2400" dirty="0"/>
          </a:p>
        </p:txBody>
      </p:sp>
      <p:sp>
        <p:nvSpPr>
          <p:cNvPr id="3" name="QM_6_BD.152_2#647e38c67?sp=1&amp;vcp=1&amp;pid=8dbd428bb&amp;color=0,0,0&amp;vtp=1&amp;bbb=1&amp;hb=1"/>
          <p:cNvSpPr/>
          <p:nvPr/>
        </p:nvSpPr>
        <p:spPr>
          <a:xfrm>
            <a:off x="502920" y="2913078"/>
            <a:ext cx="11183112" cy="1452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Winston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Churchill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</p:txBody>
      </p:sp>
      <p:sp>
        <p:nvSpPr>
          <p:cNvPr id="4" name="QM_6_BD.152_3#647e38c67?sp=1&amp;vcp=1&amp;pid=8dbd428bb&amp;color=0,0,0&amp;vtp=1&amp;bbb=1&amp;hb=1"/>
          <p:cNvSpPr/>
          <p:nvPr/>
        </p:nvSpPr>
        <p:spPr>
          <a:xfrm>
            <a:off x="502920" y="4424313"/>
            <a:ext cx="11183112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program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crowded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difficulties.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5" name="QM_6_AN.153_1#647e38c67.blank?vcp=1&amp;pid=8dbd428bb&amp;color=0,0,0&amp;vpa=74&amp;vtp=1"/>
          <p:cNvSpPr/>
          <p:nvPr/>
        </p:nvSpPr>
        <p:spPr>
          <a:xfrm>
            <a:off x="4975701" y="3389900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M_6_AN.154_1#647e38c67.blank?vcp=1&amp;pid=8dbd428bb&amp;color=0,0,0&amp;vpa=75&amp;vtp=1"/>
          <p:cNvSpPr/>
          <p:nvPr/>
        </p:nvSpPr>
        <p:spPr>
          <a:xfrm>
            <a:off x="7338726" y="5896307"/>
            <a:ext cx="406400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5_1#647e38c67?sp=1&amp;vcp=1&amp;pid=8dbd428bb&amp;color=0,0,0&amp;vtp=1&amp;bt=1&amp;bbb=1&amp;hb=1"/>
          <p:cNvSpPr/>
          <p:nvPr/>
        </p:nvSpPr>
        <p:spPr>
          <a:xfrm>
            <a:off x="502920" y="1240126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disabilities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残疾）,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grateful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you”;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taught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you”;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you”.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M_6_BD.155_2#647e38c67?sp=1&amp;vcp=1&amp;pid=8dbd428bb&amp;color=0,0,0&amp;vtp=1&amp;bbb=1&amp;hb=1"/>
          <p:cNvSpPr/>
          <p:nvPr/>
        </p:nvSpPr>
        <p:spPr>
          <a:xfrm>
            <a:off x="502920" y="3988024"/>
            <a:ext cx="11183112" cy="215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beyond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contributing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M_6_AN.156_1#647e38c67.blank?vcp=1&amp;pid=8dbd428bb&amp;color=0,0,0&amp;vpa=76&amp;vtp=1"/>
          <p:cNvSpPr/>
          <p:nvPr/>
        </p:nvSpPr>
        <p:spPr>
          <a:xfrm>
            <a:off x="1319688" y="121218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M_6_AN.157_1#647e38c67.blank?vcp=1&amp;pid=8dbd428bb&amp;color=0,0,0&amp;vpa=77&amp;vtp=1"/>
          <p:cNvSpPr/>
          <p:nvPr/>
        </p:nvSpPr>
        <p:spPr>
          <a:xfrm>
            <a:off x="6731477" y="342579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M_6_AN.158_1#647e38c67.blank?vcp=1&amp;pid=8dbd428bb&amp;color=0,0,0&amp;vpa=78&amp;vtp=1"/>
          <p:cNvSpPr/>
          <p:nvPr/>
        </p:nvSpPr>
        <p:spPr>
          <a:xfrm>
            <a:off x="1332388" y="3960084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e1dfa64b.fixed?vcp=1&amp;pid=8a05d935b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类型1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五选四+开放性设问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QM_6_BD.159_1#647e38c67?colgroup=36&amp;vcp=1&amp;pid=8dbd428bb&amp;color=0,0,0&amp;mp=1&amp;vtp=1&amp;bt=1&amp;bbb=1"/>
          <p:cNvGraphicFramePr>
            <a:graphicFrameLocks noGrp="1"/>
          </p:cNvGraphicFramePr>
          <p:nvPr/>
        </p:nvGraphicFramePr>
        <p:xfrm>
          <a:off x="502920" y="1886842"/>
          <a:ext cx="11164824" cy="293560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better.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importance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giving.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.Their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happiness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thankful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.Volunteering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treasure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simple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.Doing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voluntary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meaning.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experience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160_1#647e38c67?vcp=1&amp;pid=8dbd428bb&amp;color=0,0,0&amp;vtp=1&amp;bbb=1"/>
          <p:cNvSpPr/>
          <p:nvPr/>
        </p:nvSpPr>
        <p:spPr>
          <a:xfrm>
            <a:off x="502920" y="49531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本文主要介绍了作者做志愿服务的经历和收获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1_1#282a84774?vcp=1&amp;pid=8dbd428bb&amp;color=0,0,0&amp;vtp=1&amp;bt=1&amp;bbb=1&amp;hb=1"/>
          <p:cNvSpPr/>
          <p:nvPr/>
        </p:nvSpPr>
        <p:spPr>
          <a:xfrm>
            <a:off x="502920" y="1487267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主题：人与自我·货币常识，理财意识，理性消费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，信用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维护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词数：224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[2024宁波一模]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阅读下面材料，从方框中所给的A~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F六个选项中选择正确的选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（其中一项是多余选项），将其序号填入第1~5小题。</a:t>
            </a:r>
            <a:endParaRPr lang="en-US" altLang="zh-CN" sz="2400" dirty="0"/>
          </a:p>
        </p:txBody>
      </p:sp>
      <p:sp>
        <p:nvSpPr>
          <p:cNvPr id="3" name="QM_6_BD.161_2#282a84774?sp=1&amp;vcp=1&amp;pid=8dbd428bb&amp;color=0,0,0&amp;vtp=1&amp;bbb=1&amp;hb=1"/>
          <p:cNvSpPr/>
          <p:nvPr/>
        </p:nvSpPr>
        <p:spPr>
          <a:xfrm>
            <a:off x="502920" y="3690082"/>
            <a:ext cx="11183112" cy="215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happiness,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suggestions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M_6_AN.162_1#282a84774.blank?vcp=1&amp;pid=8dbd428bb&amp;color=0,0,0&amp;vpa=79&amp;vtp=1"/>
          <p:cNvSpPr/>
          <p:nvPr/>
        </p:nvSpPr>
        <p:spPr>
          <a:xfrm>
            <a:off x="1607851" y="4779742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3_1#282a84774?sp=1&amp;vcp=1&amp;pid=8dbd428bb&amp;color=0,0,0&amp;vtp=1&amp;bt=1&amp;bbb=1&amp;hb=1"/>
          <p:cNvSpPr/>
          <p:nvPr/>
        </p:nvSpPr>
        <p:spPr>
          <a:xfrm>
            <a:off x="502920" y="1237047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grown-up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endParaRPr lang="en-US" altLang="zh-CN" sz="2400" dirty="0"/>
          </a:p>
        </p:txBody>
      </p:sp>
      <p:sp>
        <p:nvSpPr>
          <p:cNvPr id="3" name="QM_6_BD.163_2#282a84774?sp=1&amp;vcp=1&amp;pid=8dbd428bb&amp;color=0,0,0&amp;vtp=1&amp;bbb=1"/>
          <p:cNvSpPr/>
          <p:nvPr/>
        </p:nvSpPr>
        <p:spPr>
          <a:xfrm>
            <a:off x="502920" y="39782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grow.</a:t>
            </a:r>
            <a:endParaRPr lang="en-US" altLang="zh-CN" sz="2400" dirty="0"/>
          </a:p>
        </p:txBody>
      </p:sp>
      <p:sp>
        <p:nvSpPr>
          <p:cNvPr id="4" name="QM_6_BD.163_3#282a84774?sp=1&amp;vcp=1&amp;pid=8dbd428bb&amp;color=0,0,0&amp;vtp=1&amp;bbb=1&amp;hb=1"/>
          <p:cNvSpPr/>
          <p:nvPr/>
        </p:nvSpPr>
        <p:spPr>
          <a:xfrm>
            <a:off x="502920" y="451961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piggy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bank.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（利息）.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have.</a:t>
            </a:r>
            <a:endParaRPr lang="en-US" altLang="zh-CN" sz="2400" dirty="0"/>
          </a:p>
        </p:txBody>
      </p:sp>
      <p:sp>
        <p:nvSpPr>
          <p:cNvPr id="5" name="QM_6_AN.164_1#282a84774.blank?vcp=1&amp;pid=8dbd428bb&amp;color=0,0,0&amp;vpa=80&amp;vtp=1"/>
          <p:cNvSpPr/>
          <p:nvPr/>
        </p:nvSpPr>
        <p:spPr>
          <a:xfrm>
            <a:off x="710088" y="120910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M_6_AN.165_1#282a84774.blank?vcp=1&amp;pid=8dbd428bb&amp;color=0,0,0&amp;vpa=81&amp;vtp=1"/>
          <p:cNvSpPr/>
          <p:nvPr/>
        </p:nvSpPr>
        <p:spPr>
          <a:xfrm>
            <a:off x="6098064" y="505047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6_1#282a84774?sp=1&amp;vcp=1&amp;pid=8dbd428bb&amp;color=0,0,0&amp;vtp=1&amp;bt=1&amp;bbb=1"/>
          <p:cNvSpPr/>
          <p:nvPr/>
        </p:nvSpPr>
        <p:spPr>
          <a:xfrm>
            <a:off x="502920" y="149688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plan.</a:t>
            </a:r>
            <a:endParaRPr lang="en-US" altLang="zh-CN" sz="2400" dirty="0"/>
          </a:p>
        </p:txBody>
      </p:sp>
      <p:sp>
        <p:nvSpPr>
          <p:cNvPr id="3" name="QM_6_BD.166_2#282a84774?sp=1&amp;vcp=1&amp;pid=8dbd428bb&amp;color=0,0,0&amp;vtp=1&amp;bbb=1&amp;hb=1"/>
          <p:cNvSpPr/>
          <p:nvPr/>
        </p:nvSpPr>
        <p:spPr>
          <a:xfrm>
            <a:off x="502920" y="2037273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money.</a:t>
            </a:r>
            <a:endParaRPr lang="en-US" altLang="zh-CN" sz="2400" dirty="0"/>
          </a:p>
        </p:txBody>
      </p:sp>
      <p:sp>
        <p:nvSpPr>
          <p:cNvPr id="4" name="QM_6_BD.166_3#282a84774?sp=1&amp;vcp=1&amp;pid=8dbd428bb&amp;color=0,0,0&amp;vtp=1&amp;bbb=1"/>
          <p:cNvSpPr/>
          <p:nvPr/>
        </p:nvSpPr>
        <p:spPr>
          <a:xfrm>
            <a:off x="502920" y="36816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wisely.</a:t>
            </a:r>
            <a:endParaRPr lang="en-US" altLang="zh-CN" sz="2400" dirty="0"/>
          </a:p>
        </p:txBody>
      </p:sp>
      <p:sp>
        <p:nvSpPr>
          <p:cNvPr id="5" name="QM_6_BD.166_4#282a84774?sp=1&amp;vcp=1&amp;pid=8dbd428bb&amp;color=0,0,0&amp;vtp=1&amp;bbb=1&amp;hb=1"/>
          <p:cNvSpPr/>
          <p:nvPr/>
        </p:nvSpPr>
        <p:spPr>
          <a:xfrm>
            <a:off x="502920" y="4222943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lang="en-US" altLang="zh-CN" sz="2400" dirty="0"/>
          </a:p>
        </p:txBody>
      </p:sp>
      <p:sp>
        <p:nvSpPr>
          <p:cNvPr id="6" name="QM_6_AN.167_1#282a84774.blank?vcp=1&amp;pid=8dbd428bb&amp;color=0,0,0&amp;vpa=82&amp;vtp=1"/>
          <p:cNvSpPr/>
          <p:nvPr/>
        </p:nvSpPr>
        <p:spPr>
          <a:xfrm>
            <a:off x="1607027" y="3105343"/>
            <a:ext cx="406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7" name="QM_6_AN.168_1#282a84774.blank?vcp=1&amp;pid=8dbd428bb&amp;color=0,0,0&amp;vpa=83&amp;vtp=1"/>
          <p:cNvSpPr/>
          <p:nvPr/>
        </p:nvSpPr>
        <p:spPr>
          <a:xfrm>
            <a:off x="9161938" y="419500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QM_6_BD.169_1#282a84774?colgroup=36&amp;vcp=1&amp;pid=8dbd428bb&amp;color=0,0,0&amp;mp=1&amp;vtp=1&amp;bt=1&amp;bbb=1"/>
          <p:cNvGraphicFramePr>
            <a:graphicFrameLocks noGrp="1"/>
          </p:cNvGraphicFramePr>
          <p:nvPr/>
        </p:nvGraphicFramePr>
        <p:xfrm>
          <a:off x="502920" y="1886842"/>
          <a:ext cx="11164824" cy="293560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A.Learn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saving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.Spend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Harvey.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.Write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spending.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170_1#282a84774?vcp=1&amp;pid=8dbd428bb&amp;color=0,0,0&amp;vtp=1&amp;bbb=1"/>
          <p:cNvSpPr/>
          <p:nvPr/>
        </p:nvSpPr>
        <p:spPr>
          <a:xfrm>
            <a:off x="502920" y="49531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本文主要介绍了青少年如何理财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7bae5c08.fixed?vcp=1&amp;pid=8a05d935b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类型3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其他类型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99b11d388?vcp=1&amp;pid=e7bae5c0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99b11d388?vcp=1&amp;pid=e7bae5c0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刷类型</a:t>
            </a:r>
            <a:endParaRPr lang="en-US" altLang="zh-CN" sz="2800" dirty="0"/>
          </a:p>
        </p:txBody>
      </p:sp>
      <p:sp>
        <p:nvSpPr>
          <p:cNvPr id="4" name="QM_6_BD.171_1#728a872ae?vcp=1&amp;pid=99b11d388&amp;color=0,0,0&amp;vtp=1&amp;bbb=1&amp;hb=1"/>
          <p:cNvSpPr/>
          <p:nvPr/>
        </p:nvSpPr>
        <p:spPr>
          <a:xfrm>
            <a:off x="502920" y="1320800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世界主要国家的文化习俗与文化景观、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词数：310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[2023金华中考]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阅读下列短文，在空白处填入与短文内容相符的信息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，完成阅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读摘记。每空不得超过三个词。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Jinhua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11,000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square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meters,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exhibition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500，000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2020.Here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do.</a:t>
            </a:r>
            <a:endParaRPr lang="en-US" altLang="zh-CN" sz="2400" dirty="0"/>
          </a:p>
        </p:txBody>
      </p:sp>
      <p:sp>
        <p:nvSpPr>
          <p:cNvPr id="5" name="QM_6_BD.171_1#728a872ae?vcp=1&amp;pid=99b11d388&amp;color=0,0,0&amp;vtp=1&amp;bbb=1&amp;hb=1&amp;zzd= 5"/>
          <p:cNvSpPr/>
          <p:nvPr/>
        </p:nvSpPr>
        <p:spPr>
          <a:xfrm>
            <a:off x="2465102" y="3517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6_BD.171_1#728a872ae?vcp=1&amp;pid=99b11d388&amp;color=0,0,0&amp;vtp=1&amp;bbb=1&amp;hb=1&amp;zzd= 5"/>
          <p:cNvSpPr/>
          <p:nvPr/>
        </p:nvSpPr>
        <p:spPr>
          <a:xfrm>
            <a:off x="2769902" y="3517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6_BD.171_1#728a872ae?vcp=1&amp;pid=99b11d388&amp;color=0,0,0&amp;vtp=1&amp;bbb=1&amp;hb=1&amp;zzd= 5"/>
          <p:cNvSpPr/>
          <p:nvPr/>
        </p:nvSpPr>
        <p:spPr>
          <a:xfrm>
            <a:off x="3074702" y="3517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6_BD.171_1#728a872ae?vcp=1&amp;pid=99b11d388&amp;color=0,0,0&amp;vtp=1&amp;bbb=1&amp;hb=1&amp;zzd= 5"/>
          <p:cNvSpPr/>
          <p:nvPr/>
        </p:nvSpPr>
        <p:spPr>
          <a:xfrm>
            <a:off x="3379502" y="3517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6_BD.171_1#728a872ae?vcp=1&amp;pid=99b11d388&amp;color=0,0,0&amp;vtp=1&amp;bbb=1&amp;hb=1&amp;zzd= 5"/>
          <p:cNvSpPr/>
          <p:nvPr/>
        </p:nvSpPr>
        <p:spPr>
          <a:xfrm>
            <a:off x="3684302" y="3517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6_BD.171_1#728a872ae?vcp=1&amp;pid=99b11d388&amp;color=0,0,0&amp;vtp=1&amp;bbb=1&amp;hb=1&amp;zzd= 5"/>
          <p:cNvSpPr/>
          <p:nvPr/>
        </p:nvSpPr>
        <p:spPr>
          <a:xfrm>
            <a:off x="3989102" y="3517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6_BD.171_1#728a872ae?vcp=1&amp;pid=99b11d388&amp;color=0,0,0&amp;vtp=1&amp;bbb=1&amp;hb=1&amp;zzd= 5"/>
          <p:cNvSpPr/>
          <p:nvPr/>
        </p:nvSpPr>
        <p:spPr>
          <a:xfrm>
            <a:off x="4293902" y="3517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71_2#728a872ae?sp=1&amp;vcp=1&amp;pid=99b11d388&amp;color=0,0,0&amp;vtp=1&amp;bt=1&amp;bbb=1&amp;hb=1"/>
          <p:cNvSpPr/>
          <p:nvPr/>
        </p:nvSpPr>
        <p:spPr>
          <a:xfrm>
            <a:off x="502920" y="1211869"/>
            <a:ext cx="11183112" cy="271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Development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exhibition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Development.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origin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6_BD.171_3#728a872ae?sp=1&amp;vcp=1&amp;pid=99b11d388&amp;color=0,0,0&amp;vtp=1&amp;bbb=1&amp;hb=1"/>
          <p:cNvSpPr/>
          <p:nvPr/>
        </p:nvSpPr>
        <p:spPr>
          <a:xfrm>
            <a:off x="502920" y="395678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Exploration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Discovery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physics,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choice.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hands-on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physics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experiments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scientific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phenomena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（现象）.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71_4#728a872ae?sp=1&amp;vcp=1&amp;pid=99b11d388&amp;color=0,0,0&amp;vtp=1&amp;bt=1&amp;bbb=1&amp;hb=1"/>
          <p:cNvSpPr/>
          <p:nvPr/>
        </p:nvSpPr>
        <p:spPr>
          <a:xfrm>
            <a:off x="502920" y="900000"/>
            <a:ext cx="11183112" cy="1769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Intelligence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attracted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piano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</p:txBody>
      </p:sp>
      <p:sp>
        <p:nvSpPr>
          <p:cNvPr id="3" name="QM_6_BD.171_5#728a872ae?sp=1&amp;vcp=1&amp;pid=99b11d388&amp;color=0,0,0&amp;vtp=1&amp;bbb=1&amp;hb=1"/>
          <p:cNvSpPr/>
          <p:nvPr/>
        </p:nvSpPr>
        <p:spPr>
          <a:xfrm>
            <a:off x="502920" y="2718131"/>
            <a:ext cx="11183112" cy="3598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Universe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（探索）.The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pride.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9：00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4：30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pm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Wednesday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Tuesday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（except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festivals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）.And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4：00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tickets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0579-82872222.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QM_6_BD.171_6#728a872ae?colgroup=36&amp;vcp=1&amp;pid=99b11d388&amp;color=0,0,0&amp;vtp=1&amp;bt=1&amp;bbb=1"/>
          <p:cNvGraphicFramePr>
            <a:graphicFrameLocks noGrp="1"/>
          </p:cNvGraphicFramePr>
          <p:nvPr/>
        </p:nvGraphicFramePr>
        <p:xfrm>
          <a:off x="502920" y="1459677"/>
          <a:ext cx="11164824" cy="4406646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19592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Jinhua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Science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Technology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Museum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Size：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covers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History：It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open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4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◆Opening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time：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opens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week.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Ticket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price：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Enter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museum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Telephone：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0579-82872222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information.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AN.172_1#728a872ae.blank?vcp=1&amp;pid=99b11d388&amp;color=0,0,0&amp;vpa=84&amp;vtp=1&amp;bbb=1"/>
          <p:cNvSpPr/>
          <p:nvPr/>
        </p:nvSpPr>
        <p:spPr>
          <a:xfrm>
            <a:off x="5106438" y="2428179"/>
            <a:ext cx="3335211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11，000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square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meters</a:t>
            </a:r>
            <a:endParaRPr lang="en-US" altLang="zh-CN" sz="2400" dirty="0"/>
          </a:p>
        </p:txBody>
      </p:sp>
      <p:sp>
        <p:nvSpPr>
          <p:cNvPr id="4" name="QM_6_AN.173_1#728a872ae.blank?vcp=1&amp;pid=99b11d388&amp;color=0,0,0&amp;vpa=85&amp;vtp=1&amp;bbb=1"/>
          <p:cNvSpPr/>
          <p:nvPr/>
        </p:nvSpPr>
        <p:spPr>
          <a:xfrm>
            <a:off x="6345450" y="4872802"/>
            <a:ext cx="2086039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free/freely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74f2de81?vcp=1&amp;pid=8e1dfa64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74f2de81?vcp=1&amp;pid=8e1dfa64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刷类型</a:t>
            </a:r>
            <a:endParaRPr lang="en-US" altLang="zh-CN" sz="2800" dirty="0"/>
          </a:p>
        </p:txBody>
      </p:sp>
      <p:sp>
        <p:nvSpPr>
          <p:cNvPr id="4" name="QM_6_BD.1_1#8a0753249?vcp=1&amp;pid=674f2de81&amp;color=0,0,0&amp;vtp=1&amp;bbb=1&amp;hb=1"/>
          <p:cNvSpPr/>
          <p:nvPr/>
        </p:nvSpPr>
        <p:spPr>
          <a:xfrm>
            <a:off x="502920" y="13208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主题：人与自我·积极的学习体验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，恰当的学习方法与策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，勤学善思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词数：237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[2024杭州钱塘区三模]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下面文章中有四处（第1—4题）需要添加小标题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。请从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以下选项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（A、B、C、D和E）中选出符合意思的标题（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选项中有一项是多余选项），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并回答第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5题。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beyond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habit,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5" name="QM_6_AN.2_1#8a0753249.blank?vcp=1&amp;pid=674f2de81&amp;color=0,0,0&amp;vpa=1&amp;vtp=1"/>
          <p:cNvSpPr/>
          <p:nvPr/>
        </p:nvSpPr>
        <p:spPr>
          <a:xfrm>
            <a:off x="1319688" y="576326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QM_6_BD.174_1#728a872ae?colgroup=36&amp;vcp=1&amp;pid=99b11d388&amp;color=0,0,0&amp;vtp=1&amp;bt=1&amp;bbb=1"/>
          <p:cNvGraphicFramePr>
            <a:graphicFrameLocks noGrp="1"/>
          </p:cNvGraphicFramePr>
          <p:nvPr/>
        </p:nvGraphicFramePr>
        <p:xfrm>
          <a:off x="502920" y="1690214"/>
          <a:ext cx="11164824" cy="4550601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55060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0000"/>
                        </a:lnSpc>
                      </a:pPr>
                      <a:r>
                        <a:rPr lang="en-US" altLang="zh-CN" sz="223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6_BD.174_2#728a872ae.table_image?tii=1&amp;vcp=1&amp;pid=99b11d38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8476" y="1720663"/>
            <a:ext cx="4553712" cy="448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6_BD.174_1#728a872ae?colgroup=36&amp;vcp=1&amp;pid=99b11d388&amp;color=0,0,0&amp;vtp=1&amp;bt=1&amp;bbb=1"/>
          <p:cNvSpPr txBox="1"/>
          <p:nvPr/>
        </p:nvSpPr>
        <p:spPr>
          <a:xfrm>
            <a:off x="11052191" y="1073755"/>
            <a:ext cx="615553" cy="4931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/>
              <a:t>续表</a:t>
            </a:r>
            <a:endParaRPr lang="zh-CN" altLang="en-US" sz="2400"/>
          </a:p>
        </p:txBody>
      </p:sp>
    </p:spTree>
  </p:cSld>
  <p:clrMapOvr>
    <a:masterClrMapping/>
  </p:clrMapOvr>
  <p:transition>
    <p:split dir="in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75_1#728a872ae?vcp=1&amp;pid=99b11d388&amp;color=0,0,0&amp;vtp=1&amp;bbb=1&amp;hb=1"/>
          <p:cNvSpPr/>
          <p:nvPr/>
        </p:nvSpPr>
        <p:spPr>
          <a:xfrm>
            <a:off x="502920" y="149243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本文介绍了金华市科技馆各展厅的功能及参观时间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联系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电话等信息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7_BD.176_1#a8e3141cf?vcp=1&amp;pid=728a872ae&amp;color=0,0,0&amp;mp=1&amp;vtp=1&amp;bt=1&amp;bbb=1"/>
          <p:cNvSpPr/>
          <p:nvPr/>
        </p:nvSpPr>
        <p:spPr>
          <a:xfrm>
            <a:off x="502920" y="266997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2400" dirty="0"/>
          </a:p>
        </p:txBody>
      </p:sp>
      <p:sp>
        <p:nvSpPr>
          <p:cNvPr id="4" name="QB_7_AN.177_1#a8e3141cf.blank?vcp=1&amp;pid=728a872ae&amp;color=0,0,0&amp;mp=1&amp;vpa=86&amp;vtp=1&amp;bbb=1"/>
          <p:cNvSpPr/>
          <p:nvPr/>
        </p:nvSpPr>
        <p:spPr>
          <a:xfrm>
            <a:off x="748188" y="2629334"/>
            <a:ext cx="1746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endParaRPr lang="en-US" altLang="zh-CN" sz="2400" dirty="0"/>
          </a:p>
        </p:txBody>
      </p:sp>
      <p:sp>
        <p:nvSpPr>
          <p:cNvPr id="5" name="QB_7_AN.179_1#a8e3141cf.blank?vcp=1&amp;pid=728a872ae&amp;color=0,0,0&amp;vpa=87&amp;vtp=1&amp;bbb=1"/>
          <p:cNvSpPr/>
          <p:nvPr/>
        </p:nvSpPr>
        <p:spPr>
          <a:xfrm>
            <a:off x="722788" y="3188134"/>
            <a:ext cx="1169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physics</a:t>
            </a:r>
            <a:endParaRPr lang="en-US" altLang="zh-CN" sz="2400" dirty="0"/>
          </a:p>
        </p:txBody>
      </p:sp>
      <p:sp>
        <p:nvSpPr>
          <p:cNvPr id="7" name="QB_7_AN.181_1#a8e3141cf.blank?vcp=1&amp;pid=728a872ae&amp;color=0,0,0&amp;vpa=88&amp;vtp=1&amp;bbb=1"/>
          <p:cNvSpPr/>
          <p:nvPr/>
        </p:nvSpPr>
        <p:spPr>
          <a:xfrm>
            <a:off x="710088" y="3738045"/>
            <a:ext cx="744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5" grpId="0" animBg="1" build="p"/>
      <p:bldP spid="7" grpId="0" animBg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82_1#e63ee2c4e?vcp=1&amp;pid=99b11d388&amp;color=0,0,0&amp;vtp=1&amp;bt=1&amp;bbb=1&amp;hb=1"/>
          <p:cNvSpPr/>
          <p:nvPr/>
        </p:nvSpPr>
        <p:spPr>
          <a:xfrm>
            <a:off x="502920" y="20356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体裁：应用文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277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[2024温州鹿城区二模]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2023年英国科学周海报比赛（The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British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Competition）结果已经公布。请根据下列采访记录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，在短文空白处填入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与内容相符的信息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，完成颁奖词的撰写。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：每空限填一词。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" name="QM_6_BD.182_2#e63ee2c4e?colgroup=17,17&amp;vcp=1&amp;pid=99b11d388&amp;color=0,0,0&amp;vtp=1&amp;bt=1&amp;bbb=1&amp;hb=1"/>
          <p:cNvGraphicFramePr>
            <a:graphicFrameLocks noGrp="1"/>
          </p:cNvGraphicFramePr>
          <p:nvPr/>
        </p:nvGraphicFramePr>
        <p:xfrm>
          <a:off x="502920" y="2220598"/>
          <a:ext cx="11155680" cy="2884805"/>
        </p:xfrm>
        <a:graphic>
          <a:graphicData uri="http://schemas.openxmlformats.org/drawingml/2006/table">
            <a:tbl>
              <a:tblPr/>
              <a:tblGrid>
                <a:gridCol w="5577840"/>
                <a:gridCol w="5577840"/>
              </a:tblGrid>
              <a:tr h="2884805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Question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competition?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Jessica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science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discover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things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connected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natural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Question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skills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while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poster?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Jessica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Sure.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useful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skills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information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balance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words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pictures.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QM_6_BD.182_3#e63ee2c4e?colgroup=17,17&amp;vcp=1&amp;pid=99b11d388&amp;color=0,0,0&amp;mp=1&amp;vtp=1&amp;bt=1&amp;bbb=1&amp;hb=1"/>
          <p:cNvGraphicFramePr>
            <a:graphicFrameLocks noGrp="1"/>
          </p:cNvGraphicFramePr>
          <p:nvPr/>
        </p:nvGraphicFramePr>
        <p:xfrm>
          <a:off x="502920" y="2279018"/>
          <a:ext cx="11155680" cy="3372993"/>
        </p:xfrm>
        <a:graphic>
          <a:graphicData uri="http://schemas.openxmlformats.org/drawingml/2006/table">
            <a:tbl>
              <a:tblPr/>
              <a:tblGrid>
                <a:gridCol w="5577840"/>
                <a:gridCol w="5577840"/>
              </a:tblGrid>
              <a:tr h="337299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Question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inspired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（启发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such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trees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communicate?</a:t>
                      </a:r>
                      <a:endParaRPr lang="en-US" altLang="zh-CN" sz="1200" b="1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Jessica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natural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always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wonder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“talk”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suits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“Connections”.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Question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entering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benefited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you?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Jessica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science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encouraged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research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it.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interview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record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Jessica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6_BD.182_3#e63ee2c4e?colgroup=17,17&amp;vcp=1&amp;pid=99b11d388&amp;color=0,0,0&amp;mp=1&amp;vtp=1&amp;bt=1&amp;bbb=1"/>
          <p:cNvSpPr txBox="1"/>
          <p:nvPr/>
        </p:nvSpPr>
        <p:spPr>
          <a:xfrm>
            <a:off x="11043047" y="166256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QM_6_BD.182_4#e63ee2c4e?colgroup=36&amp;vcp=1&amp;pid=99b11d388&amp;color=0,0,0&amp;mp=1&amp;vtp=1&amp;bt=1&amp;bbb=1&amp;hb=1"/>
          <p:cNvGraphicFramePr>
            <a:graphicFrameLocks noGrp="1"/>
          </p:cNvGraphicFramePr>
          <p:nvPr/>
        </p:nvGraphicFramePr>
        <p:xfrm>
          <a:off x="502920" y="1803530"/>
          <a:ext cx="11184686" cy="4323969"/>
        </p:xfrm>
        <a:graphic>
          <a:graphicData uri="http://schemas.openxmlformats.org/drawingml/2006/table">
            <a:tbl>
              <a:tblPr/>
              <a:tblGrid>
                <a:gridCol w="11184686"/>
              </a:tblGrid>
              <a:tr h="432396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Winner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announced!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glad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winner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British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Science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“1.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Although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received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excellent,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sorry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prizes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everyone.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winner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Jessica.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We've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interviewed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Jessica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Jessica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useful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AN.183_1#e63ee2c4e.blank?vcp=1&amp;pid=99b11d388&amp;color=0,0,0&amp;mp=1&amp;vpa=89&amp;vtp=1&amp;bbb=1"/>
          <p:cNvSpPr/>
          <p:nvPr/>
        </p:nvSpPr>
        <p:spPr>
          <a:xfrm>
            <a:off x="904327" y="3243202"/>
            <a:ext cx="1830388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Connections</a:t>
            </a:r>
            <a:endParaRPr lang="en-US" altLang="zh-CN" sz="2400" dirty="0"/>
          </a:p>
        </p:txBody>
      </p:sp>
      <p:sp>
        <p:nvSpPr>
          <p:cNvPr id="4" name="QM_6_AN.184_1#e63ee2c4e.blank?vcp=1&amp;pid=99b11d388&amp;color=0,0,0&amp;mp=1&amp;vpa=90&amp;vtp=1&amp;bbb=1"/>
          <p:cNvSpPr/>
          <p:nvPr/>
        </p:nvSpPr>
        <p:spPr>
          <a:xfrm>
            <a:off x="2817263" y="4678302"/>
            <a:ext cx="763588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endParaRPr lang="en-US" altLang="zh-CN" sz="2400" dirty="0"/>
          </a:p>
        </p:txBody>
      </p:sp>
      <p:sp>
        <p:nvSpPr>
          <p:cNvPr id="5" name="QM_6_AN.185_1#e63ee2c4e.blank?vcp=1&amp;pid=99b11d388&amp;color=0,0,0&amp;mp=1&amp;vpa=91&amp;vtp=1&amp;bbb=1"/>
          <p:cNvSpPr/>
          <p:nvPr/>
        </p:nvSpPr>
        <p:spPr>
          <a:xfrm>
            <a:off x="2610888" y="5173601"/>
            <a:ext cx="1963738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endParaRPr lang="en-US" altLang="zh-CN" sz="2400" dirty="0"/>
          </a:p>
        </p:txBody>
      </p:sp>
      <p:sp>
        <p:nvSpPr>
          <p:cNvPr id="6" name="QM_6_AN.186_1#e63ee2c4e.blank?vcp=1&amp;pid=99b11d388&amp;color=0,0,0&amp;mp=1&amp;vpa=92&amp;vtp=1&amp;bbb=1"/>
          <p:cNvSpPr/>
          <p:nvPr/>
        </p:nvSpPr>
        <p:spPr>
          <a:xfrm>
            <a:off x="1691727" y="5635373"/>
            <a:ext cx="8810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endParaRPr lang="en-US" altLang="zh-CN" sz="2400" dirty="0"/>
          </a:p>
        </p:txBody>
      </p:sp>
      <p:sp>
        <p:nvSpPr>
          <p:cNvPr id="2" name="QM_6_BD.182_4#e63ee2c4e?colgroup=36&amp;vcp=1&amp;pid=99b11d388&amp;color=0,0,0&amp;mp=1&amp;vtp=1&amp;bt=1&amp;bbb=1"/>
          <p:cNvSpPr txBox="1"/>
          <p:nvPr/>
        </p:nvSpPr>
        <p:spPr>
          <a:xfrm>
            <a:off x="11072053" y="118707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QM_6_BD.187_1#e63ee2c4e?colgroup=36&amp;vcp=1&amp;pid=99b11d388&amp;color=0,0,0&amp;mp=1&amp;vtp=1&amp;bt=1&amp;bbb=1&amp;hb=1"/>
          <p:cNvGraphicFramePr>
            <a:graphicFrameLocks noGrp="1"/>
          </p:cNvGraphicFramePr>
          <p:nvPr/>
        </p:nvGraphicFramePr>
        <p:xfrm>
          <a:off x="502920" y="2413130"/>
          <a:ext cx="11184686" cy="1933829"/>
        </p:xfrm>
        <a:graphic>
          <a:graphicData uri="http://schemas.openxmlformats.org/drawingml/2006/table">
            <a:tbl>
              <a:tblPr/>
              <a:tblGrid>
                <a:gridCol w="11184686"/>
              </a:tblGrid>
              <a:tr h="193382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Congratulations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competition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everyone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explore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things!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inspired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British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Science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2024!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We're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forward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posters!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AN.188_1#e63ee2c4e.blank?vcp=1&amp;pid=99b11d388&amp;color=0,0,0&amp;mp=1&amp;vpa=93&amp;vtp=1&amp;bbb=1"/>
          <p:cNvSpPr/>
          <p:nvPr/>
        </p:nvSpPr>
        <p:spPr>
          <a:xfrm>
            <a:off x="3542751" y="2899032"/>
            <a:ext cx="113347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endParaRPr lang="en-US" altLang="zh-CN" sz="2400" dirty="0"/>
          </a:p>
        </p:txBody>
      </p:sp>
      <p:sp>
        <p:nvSpPr>
          <p:cNvPr id="4" name="QM_6_EX.189_1#e63ee2c4e?vcp=1&amp;pid=99b11d388&amp;color=0,0,0&amp;vtp=1&amp;bbb=1&amp;hb=1"/>
          <p:cNvSpPr/>
          <p:nvPr/>
        </p:nvSpPr>
        <p:spPr>
          <a:xfrm>
            <a:off x="502920" y="448322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年英国科学周海报的相关采访记录及比赛的颁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奖词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2" name="QM_6_BD.187_1#e63ee2c4e?colgroup=36&amp;vcp=1&amp;pid=99b11d388&amp;color=0,0,0&amp;mp=1&amp;vtp=1&amp;bt=1&amp;bbb=1"/>
          <p:cNvSpPr txBox="1"/>
          <p:nvPr/>
        </p:nvSpPr>
        <p:spPr>
          <a:xfrm>
            <a:off x="11072053" y="17966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90_1#8227c4541?vcp=1&amp;pid=99b11d388&amp;color=0,0,0&amp;vtp=1&amp;bt=1&amp;bbb=1&amp;hb=1"/>
          <p:cNvSpPr/>
          <p:nvPr/>
        </p:nvSpPr>
        <p:spPr>
          <a:xfrm>
            <a:off x="502920" y="145669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主题：人与社会·家乡和社会的变迁，历史的发展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，对未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来的畅想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词数：352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3" name="QM_6_BD.190_1#8227c4541?vcp=1&amp;pid=99b11d388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54" y="2566354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BD.190_2#8227c4541?vcp=1&amp;pid=99b11d388&amp;color=0,0,0&amp;vtp=1&amp;bbb=1"/>
          <p:cNvSpPr/>
          <p:nvPr/>
        </p:nvSpPr>
        <p:spPr>
          <a:xfrm>
            <a:off x="502920" y="254666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历史上不同的计时方式</a:t>
            </a:r>
            <a:endParaRPr lang="en-US" altLang="zh-CN" sz="100" dirty="0"/>
          </a:p>
        </p:txBody>
      </p:sp>
      <p:sp>
        <p:nvSpPr>
          <p:cNvPr id="5" name="QM_6_BD.190_3#8227c4541?vcp=1&amp;pid=99b11d388&amp;color=0,0,0&amp;vtp=1&amp;bbb=1&amp;hb=1"/>
          <p:cNvSpPr/>
          <p:nvPr/>
        </p:nvSpPr>
        <p:spPr>
          <a:xfrm>
            <a:off x="502920" y="3088007"/>
            <a:ext cx="111831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根据短文内容，完成图表中所缺信息。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[2024舟山定海区三模]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mobile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centuries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timekeeping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（计时）.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90_3#8227c4541?vcp=1&amp;pid=99b11d388&amp;color=0,0,0&amp;vtp=1&amp;bbb=1&amp;hb=1"/>
          <p:cNvSpPr/>
          <p:nvPr/>
        </p:nvSpPr>
        <p:spPr>
          <a:xfrm>
            <a:off x="502920" y="912179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5,500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Egyptians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invented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shadow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（影子）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（正午）.The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Egyptians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sundial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3,500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sundial.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reaches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certain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（高度）,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Egyptians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3,400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90_3#8227c4541?vcp=1&amp;pid=99b11d388&amp;color=0,0,0&amp;vtp=1&amp;bbb=1&amp;hb=1"/>
          <p:cNvSpPr/>
          <p:nvPr/>
        </p:nvSpPr>
        <p:spPr>
          <a:xfrm>
            <a:off x="502920" y="900000"/>
            <a:ext cx="11183112" cy="5586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century,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mechanical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invented.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expensive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centuries,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（发条）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1500.This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enabled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smaller.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1927,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quartz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（石英）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cheaper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businesses,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recently,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1956,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nowadays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satellites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mobile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timekeeping.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8a0753249?vcp=1&amp;pid=674f2de81&amp;color=0,0,0&amp;vtp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chair.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televisions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noisy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6_AN.3_1#8a0753249.blank?vcp=1&amp;pid=674f2de81&amp;color=0,0,0&amp;vpa=2&amp;vtp=1"/>
          <p:cNvSpPr/>
          <p:nvPr/>
        </p:nvSpPr>
        <p:spPr>
          <a:xfrm>
            <a:off x="1319688" y="2392822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M_6_AN.4_1#8a0753249.blank?vcp=1&amp;pid=674f2de81&amp;color=0,0,0&amp;vpa=3&amp;vtp=1"/>
          <p:cNvSpPr/>
          <p:nvPr/>
        </p:nvSpPr>
        <p:spPr>
          <a:xfrm>
            <a:off x="1332388" y="4424822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90_4#8227c4541?sp=1&amp;vcp=1&amp;pid=99b11d388&amp;color=0,0,0&amp;vtp=1&amp;bt=1&amp;bbb=1"/>
          <p:cNvSpPr/>
          <p:nvPr/>
        </p:nvSpPr>
        <p:spPr>
          <a:xfrm>
            <a:off x="502920" y="896113"/>
            <a:ext cx="11183112" cy="388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timekeeping</a:t>
            </a:r>
            <a:endParaRPr lang="en-US" altLang="zh-CN" sz="2400" dirty="0"/>
          </a:p>
        </p:txBody>
      </p:sp>
      <p:pic>
        <p:nvPicPr>
          <p:cNvPr id="3" name="QM_6_BD.190_5#8227c4541?vcp=1&amp;pid=99b11d38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957" y="1420241"/>
            <a:ext cx="8504182" cy="449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AN.191_1#8227c4541.blank?vcp=1&amp;pid=99b11d388&amp;color=0,0,0&amp;vpa=94&amp;vtp=1&amp;bbb=1"/>
          <p:cNvSpPr/>
          <p:nvPr/>
        </p:nvSpPr>
        <p:spPr>
          <a:xfrm>
            <a:off x="4051362" y="830454"/>
            <a:ext cx="2197926" cy="388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endParaRPr lang="en-US" altLang="zh-CN" sz="2400" dirty="0"/>
          </a:p>
        </p:txBody>
      </p:sp>
      <p:sp>
        <p:nvSpPr>
          <p:cNvPr id="5" name="QM_6_EX.192_1#8227c4541?vcp=1&amp;pid=99b11d388&amp;color=0,0,0&amp;vtp=1&amp;bbb=1"/>
          <p:cNvSpPr/>
          <p:nvPr/>
        </p:nvSpPr>
        <p:spPr>
          <a:xfrm>
            <a:off x="502920" y="6043041"/>
            <a:ext cx="11183112" cy="388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本文介绍了历史上不同的计时方式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93_1#53fe5721e?vcp=1&amp;pid=8227c4541&amp;color=0,0,0&amp;vtp=1&amp;bt=1&amp;bbb=1"/>
          <p:cNvSpPr/>
          <p:nvPr/>
        </p:nvSpPr>
        <p:spPr>
          <a:xfrm>
            <a:off x="502920" y="262242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endParaRPr lang="en-US" altLang="zh-CN" sz="2400" dirty="0"/>
          </a:p>
        </p:txBody>
      </p:sp>
      <p:sp>
        <p:nvSpPr>
          <p:cNvPr id="3" name="QB_7_AN.194_1#53fe5721e.blank?vcp=1&amp;pid=8227c4541&amp;color=0,0,0&amp;vpa=95&amp;vtp=1&amp;bbb=1"/>
          <p:cNvSpPr/>
          <p:nvPr/>
        </p:nvSpPr>
        <p:spPr>
          <a:xfrm>
            <a:off x="760888" y="2581785"/>
            <a:ext cx="1254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endParaRPr lang="en-US" altLang="zh-CN" sz="2400" dirty="0"/>
          </a:p>
        </p:txBody>
      </p:sp>
      <p:sp>
        <p:nvSpPr>
          <p:cNvPr id="5" name="QB_7_AN.196_1#53fe5721e.blank?vcp=1&amp;pid=8227c4541&amp;color=0,0,0&amp;vpa=96&amp;vtp=1&amp;bbb=1"/>
          <p:cNvSpPr/>
          <p:nvPr/>
        </p:nvSpPr>
        <p:spPr>
          <a:xfrm>
            <a:off x="722788" y="3140585"/>
            <a:ext cx="19510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depended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7" name="QB_7_AN.198_1#53fe5721e.blank?vcp=1&amp;pid=8227c4541&amp;color=0,0,0&amp;vpa=97&amp;vtp=1&amp;bbb=1"/>
          <p:cNvSpPr/>
          <p:nvPr/>
        </p:nvSpPr>
        <p:spPr>
          <a:xfrm>
            <a:off x="760888" y="3712085"/>
            <a:ext cx="1101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unable</a:t>
            </a:r>
            <a:endParaRPr lang="en-US" altLang="zh-CN" sz="2400" dirty="0"/>
          </a:p>
        </p:txBody>
      </p:sp>
      <p:sp>
        <p:nvSpPr>
          <p:cNvPr id="9" name="QB_7_AN.200_1#53fe5721e.blank?vcp=1&amp;pid=8227c4541&amp;color=0,0,0&amp;vpa=98&amp;vtp=1&amp;bbb=1"/>
          <p:cNvSpPr/>
          <p:nvPr/>
        </p:nvSpPr>
        <p:spPr>
          <a:xfrm>
            <a:off x="710088" y="4236595"/>
            <a:ext cx="2878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necessary/important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01_1#8ed2984ee?vcp=1&amp;pid=99b11d388&amp;color=0,0,0&amp;vtp=1&amp;bt=1&amp;bbb=1&amp;hb=1"/>
          <p:cNvSpPr/>
          <p:nvPr/>
        </p:nvSpPr>
        <p:spPr>
          <a:xfrm>
            <a:off x="502920" y="232238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体裁：应用文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主题：人与社会·科学技术与工程，人类发明与创新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236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</p:txBody>
      </p:sp>
      <p:sp>
        <p:nvSpPr>
          <p:cNvPr id="3" name="QM_6_BD.201_2#8ed2984ee?vcp=1&amp;pid=99b11d388&amp;color=0,0,0&amp;vtp=1&amp;bbb=1&amp;hb=1"/>
          <p:cNvSpPr/>
          <p:nvPr/>
        </p:nvSpPr>
        <p:spPr>
          <a:xfrm>
            <a:off x="502920" y="3419033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[2024宁波一模]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李华所在的社区打算面向中小学生推出一则有关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App使用的公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益性暑期课程海报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。现请你帮助李华为以下App课程找到对应的简介（A—F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）。选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项中有一项为多余选项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201_3#8ed2984ee?vcp=1&amp;pid=99b11d38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4483" y="900000"/>
            <a:ext cx="4939989" cy="397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6_BD.201_4#8ed2984ee?sp=1&amp;vcp=1&amp;pid=99b11d388&amp;color=0,0,0&amp;vtp=1&amp;bbb=1"/>
          <p:cNvSpPr/>
          <p:nvPr/>
        </p:nvSpPr>
        <p:spPr>
          <a:xfrm>
            <a:off x="502920" y="5001084"/>
            <a:ext cx="11183112" cy="8333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Apps</a:t>
            </a:r>
            <a:endParaRPr lang="en-US" altLang="zh-CN" sz="2400" dirty="0"/>
          </a:p>
          <a:p>
            <a:pPr algn="ctr"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now!</a:t>
            </a:r>
            <a:endParaRPr lang="en-US" altLang="zh-CN" sz="2400" dirty="0"/>
          </a:p>
        </p:txBody>
      </p:sp>
      <p:sp>
        <p:nvSpPr>
          <p:cNvPr id="4" name="QM_6_BD.201_5#8ed2984ee?sp=1&amp;vcp=1&amp;pid=99b11d388&amp;color=0,0,0&amp;vtp=1&amp;bbb=1"/>
          <p:cNvSpPr/>
          <p:nvPr/>
        </p:nvSpPr>
        <p:spPr>
          <a:xfrm>
            <a:off x="502920" y="5898656"/>
            <a:ext cx="11183112" cy="388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brighten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01_6#8ed2984ee?vcp=1&amp;pid=99b11d388&amp;color=0,0,0&amp;vtp=1&amp;bt=1&amp;bbb=1&amp;hb=1"/>
          <p:cNvSpPr/>
          <p:nvPr/>
        </p:nvSpPr>
        <p:spPr>
          <a:xfrm>
            <a:off x="502920" y="932055"/>
            <a:ext cx="11183112" cy="5503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15,000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types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brushes,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15,000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materials,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1,300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（字体）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chosen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video-sharing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platform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（平台）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filters,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emojis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emoji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cartoon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character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backgrounds.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01_7#8ed2984ee?vcp=1&amp;pid=99b11d388&amp;color=0,0,0&amp;vtp=1&amp;bt=1&amp;bbb=1&amp;hb=1"/>
          <p:cNvSpPr/>
          <p:nvPr/>
        </p:nvSpPr>
        <p:spPr>
          <a:xfrm>
            <a:off x="502920" y="176362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E.Let's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memory,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Wysa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scientifically.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fun!</a:t>
            </a:r>
            <a:endParaRPr lang="en-US" altLang="zh-CN" sz="2400" dirty="0"/>
          </a:p>
        </p:txBody>
      </p:sp>
      <p:sp>
        <p:nvSpPr>
          <p:cNvPr id="3" name="QM_6_EX.202_1#8ed2984ee?vcp=1&amp;pid=99b11d388&amp;color=0,0,0&amp;vtp=1&amp;bbb=1"/>
          <p:cNvSpPr/>
          <p:nvPr/>
        </p:nvSpPr>
        <p:spPr>
          <a:xfrm>
            <a:off x="502920" y="505095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本文主要介绍了几款应用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03_1#e633cf2d0?vcp=1&amp;pid=8ed2984ee&amp;color=0,0,0&amp;mp=1&amp;vtp=1&amp;bt=1&amp;bbb=1"/>
          <p:cNvSpPr/>
          <p:nvPr/>
        </p:nvSpPr>
        <p:spPr>
          <a:xfrm>
            <a:off x="502920" y="234175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7_AN.204_1#e633cf2d0.blank?vcp=1&amp;pid=8ed2984ee&amp;color=0,0,0&amp;mp=1&amp;vpa=99&amp;vtp=1"/>
          <p:cNvSpPr/>
          <p:nvPr/>
        </p:nvSpPr>
        <p:spPr>
          <a:xfrm>
            <a:off x="722788" y="231381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7_AN.206_1#e633cf2d0.blank?vcp=1&amp;pid=8ed2984ee&amp;color=0,0,0&amp;vpa=100&amp;vtp=1"/>
          <p:cNvSpPr/>
          <p:nvPr/>
        </p:nvSpPr>
        <p:spPr>
          <a:xfrm>
            <a:off x="710088" y="287261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7_AN.208_1#e633cf2d0.blank?vcp=1&amp;pid=8ed2984ee&amp;color=0,0,0&amp;vpa=101&amp;vtp=1"/>
          <p:cNvSpPr/>
          <p:nvPr/>
        </p:nvSpPr>
        <p:spPr>
          <a:xfrm>
            <a:off x="735488" y="3431415"/>
            <a:ext cx="406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9" name="QB_7_AN.210_1#e633cf2d0.blank?vcp=1&amp;pid=8ed2984ee&amp;color=0,0,0&amp;vpa=102&amp;vtp=1"/>
          <p:cNvSpPr/>
          <p:nvPr/>
        </p:nvSpPr>
        <p:spPr>
          <a:xfrm>
            <a:off x="722788" y="399021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1" name="QB_7_AN.212_1#e633cf2d0.blank?vcp=1&amp;pid=8ed2984ee&amp;color=0,0,0&amp;vpa=103&amp;vtp=1"/>
          <p:cNvSpPr/>
          <p:nvPr/>
        </p:nvSpPr>
        <p:spPr>
          <a:xfrm>
            <a:off x="710088" y="452742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13_1#707c84f3b?vcp=1&amp;pid=99b11d388&amp;color=0,0,0&amp;vtp=1&amp;bt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主题：人与自我·货币常识，理财意识，理性消费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，信用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维护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词数：417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[2023温州中考]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British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India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London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1905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.Among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passengers,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Indian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businessman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（钻石）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turban.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attracted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ostriches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（甲板）.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ostriches,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swallowed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（吞下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mixed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13_1#707c84f3b?vcp=1&amp;pid=99b11d388&amp;color=0,0,0&amp;vtp=1&amp;bt=1&amp;bbb=1&amp;hb=1"/>
          <p:cNvSpPr/>
          <p:nvPr/>
        </p:nvSpPr>
        <p:spPr>
          <a:xfrm>
            <a:off x="502920" y="117888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stupid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ostriches?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angrily.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crowd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return.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claimed,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contacted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ostriches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London.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13_1#707c84f3b?vcp=1&amp;pid=99b11d388&amp;color=0,0,0&amp;vtp=1&amp;bt=1&amp;bbb=1&amp;hb=1"/>
          <p:cNvSpPr/>
          <p:nvPr/>
        </p:nvSpPr>
        <p:spPr>
          <a:xfrm>
            <a:off x="502920" y="9071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blurted,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“There's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continued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calmer,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announced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separately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separate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auction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拍卖）.The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￡80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crowd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businessman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pounds.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8a0753249?vcp=1&amp;pid=674f2de81&amp;color=0,0,0&amp;vtp=1&amp;bbb=1&amp;hb=1"/>
          <p:cNvSpPr/>
          <p:nvPr/>
        </p:nvSpPr>
        <p:spPr>
          <a:xfrm>
            <a:off x="502920" y="1495936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suggestions.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habit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breakfast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lunchtime.</a:t>
            </a:r>
            <a:endParaRPr lang="en-US" altLang="zh-CN" sz="2400" dirty="0"/>
          </a:p>
        </p:txBody>
      </p:sp>
      <p:sp>
        <p:nvSpPr>
          <p:cNvPr id="3" name="QM_6_AN.5_1#8a0753249.blank?vcp=1&amp;pid=674f2de81&amp;color=0,0,0&amp;vpa=4&amp;vtp=1"/>
          <p:cNvSpPr/>
          <p:nvPr/>
        </p:nvSpPr>
        <p:spPr>
          <a:xfrm>
            <a:off x="1332388" y="146799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13_1#707c84f3b?vcp=1&amp;pid=99b11d388&amp;color=0,0,0&amp;vtp=1&amp;bt=1&amp;bbb=1&amp;hb=1"/>
          <p:cNvSpPr/>
          <p:nvPr/>
        </p:nvSpPr>
        <p:spPr>
          <a:xfrm>
            <a:off x="502920" y="900000"/>
            <a:ext cx="11183112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one.”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private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pounds.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endParaRPr lang="en-US" altLang="zh-CN" sz="2400" dirty="0"/>
          </a:p>
        </p:txBody>
      </p:sp>
      <p:pic>
        <p:nvPicPr>
          <p:cNvPr id="3" name="QM_6_BD.213_2#707c84f3b?htil=2&amp;vcp=1&amp;pid=99b11d388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12663" y="2994660"/>
            <a:ext cx="1335024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BD.213_3#707c84f3b?htil=2&amp;vcp=1&amp;pid=99b11d388&amp;color=0,0,0&amp;vtp=1&amp;bbb=1&amp;hb=1&amp;hs=1"/>
          <p:cNvSpPr/>
          <p:nvPr/>
        </p:nvSpPr>
        <p:spPr>
          <a:xfrm>
            <a:off x="502920" y="2919286"/>
            <a:ext cx="9710928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ship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 u="sng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1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learnt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diamond.</a:t>
            </a:r>
            <a:endParaRPr lang="en-US" altLang="zh-CN" sz="2400" dirty="0"/>
          </a:p>
        </p:txBody>
      </p:sp>
      <p:sp>
        <p:nvSpPr>
          <p:cNvPr id="5" name="QM_6_EX.214_1#707c84f3b?vcp=1&amp;pid=99b11d388&amp;color=0,0,0&amp;vtp=1&amp;bbb=1&amp;hb=1&amp;hs=1"/>
          <p:cNvSpPr/>
          <p:nvPr/>
        </p:nvSpPr>
        <p:spPr>
          <a:xfrm>
            <a:off x="502920" y="4931664"/>
            <a:ext cx="11183112" cy="1452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本文主要讲述了作者在乘船前往伦敦的过程中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两个人合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谋欺骗别人说鸵鸟吞下了钻石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之后把每只鸵鸟进行拍卖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而作者也买了一只鸵鸟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结果却发现这两个人是朋友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15_1#e5214c554?vcp=1&amp;pid=707c84f3b&amp;color=0,0,0&amp;mp=1&amp;vtp=1&amp;bt=1&amp;bbb=1"/>
          <p:cNvSpPr/>
          <p:nvPr/>
        </p:nvSpPr>
        <p:spPr>
          <a:xfrm>
            <a:off x="502920" y="12002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deck?(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7_AN.216_1#e5214c554.bracket?vcp=1&amp;pid=707c84f3b&amp;color=0,0,0&amp;mp=1&amp;vpa=104&amp;vtp=1"/>
          <p:cNvSpPr/>
          <p:nvPr/>
        </p:nvSpPr>
        <p:spPr>
          <a:xfrm>
            <a:off x="6426677" y="11887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7_BD.217_1#e5214c554.choices?vcp=1&amp;pid=707c84f3b&amp;color=0,0,0&amp;vtp=1&amp;bbb=1"/>
          <p:cNvSpPr/>
          <p:nvPr/>
        </p:nvSpPr>
        <p:spPr>
          <a:xfrm>
            <a:off x="502920" y="17395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passenger.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ostrich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diamond.</a:t>
            </a:r>
            <a:endParaRPr lang="en-US" altLang="zh-CN" sz="2400" dirty="0"/>
          </a:p>
        </p:txBody>
      </p:sp>
      <p:sp>
        <p:nvSpPr>
          <p:cNvPr id="5" name="QC_7_BD.218_1#771dc082d?vcp=1&amp;pid=707c84f3b&amp;color=0,0,0&amp;vtp=1&amp;bbb=1"/>
          <p:cNvSpPr/>
          <p:nvPr/>
        </p:nvSpPr>
        <p:spPr>
          <a:xfrm>
            <a:off x="502920" y="283654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C_7_AN.219_1#771dc082d.blank?vcp=1&amp;pid=707c84f3b&amp;color=0,0,0&amp;vpa=105&amp;vtp=1"/>
          <p:cNvSpPr/>
          <p:nvPr/>
        </p:nvSpPr>
        <p:spPr>
          <a:xfrm>
            <a:off x="5020151" y="278701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7_BD.220_1#771dc082d.choices?vcp=1&amp;pid=707c84f3b&amp;color=0,0,0&amp;vtp=1&amp;bbb=1"/>
          <p:cNvSpPr/>
          <p:nvPr/>
        </p:nvSpPr>
        <p:spPr>
          <a:xfrm>
            <a:off x="502920" y="33778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owner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ostriches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prices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businessman</a:t>
            </a:r>
            <a:endParaRPr lang="en-US" altLang="zh-CN" sz="2400" dirty="0"/>
          </a:p>
        </p:txBody>
      </p:sp>
      <p:sp>
        <p:nvSpPr>
          <p:cNvPr id="8" name="QC_7_BD.221_1#4f1763dbd?vcp=1&amp;pid=707c84f3b&amp;color=0,0,0&amp;vtp=1&amp;bbb=1"/>
          <p:cNvSpPr/>
          <p:nvPr/>
        </p:nvSpPr>
        <p:spPr>
          <a:xfrm>
            <a:off x="502920" y="447484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7_AN.222_1#4f1763dbd.bracket?vcp=1&amp;pid=707c84f3b&amp;color=0,0,0&amp;vpa=106&amp;vtp=1"/>
          <p:cNvSpPr/>
          <p:nvPr/>
        </p:nvSpPr>
        <p:spPr>
          <a:xfrm>
            <a:off x="8909527" y="446341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C_7_BD.223_1#4f1763dbd.choices?vcp=1&amp;pid=707c84f3b&amp;color=0,0,0&amp;vtp=1&amp;bbb=1"/>
          <p:cNvSpPr/>
          <p:nvPr/>
        </p:nvSpPr>
        <p:spPr>
          <a:xfrm>
            <a:off x="502920" y="50161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was!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was!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was!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  <p:bldP spid="9" grpId="0" animBg="1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26_1#a9a873851?sp=1&amp;vcp=1&amp;pid=707c84f3b&amp;color=0,0,0&amp;vtp=1&amp;bt=1&amp;bbb=1&amp;hb=1"/>
          <p:cNvSpPr/>
          <p:nvPr/>
        </p:nvSpPr>
        <p:spPr>
          <a:xfrm>
            <a:off x="502920" y="205962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请用约40词回答）</a:t>
            </a:r>
            <a:endParaRPr lang="en-US" altLang="zh-CN" sz="2400" dirty="0"/>
          </a:p>
        </p:txBody>
      </p:sp>
      <p:sp>
        <p:nvSpPr>
          <p:cNvPr id="3" name="QB_7_BD.226_2#a9a873851?sp=1&amp;vcp=1&amp;pid=707c84f3b&amp;color=0,0,0&amp;vtp=1&amp;bbb=1&amp;hb=1&amp;hltap=1"/>
          <p:cNvSpPr/>
          <p:nvPr/>
        </p:nvSpPr>
        <p:spPr>
          <a:xfrm>
            <a:off x="502920" y="3156270"/>
            <a:ext cx="11183112" cy="21278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227_1#a9a873851?sp=1&amp;vcp=1&amp;pid=707c84f3b&amp;color=0,0,0&amp;vtp=1&amp;bbb=1&amp;hb=1&amp;hla=1"/>
          <p:cNvSpPr/>
          <p:nvPr/>
        </p:nvSpPr>
        <p:spPr>
          <a:xfrm>
            <a:off x="502920" y="3130870"/>
            <a:ext cx="11183112" cy="2074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realised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Padishah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Potter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money.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cheated,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valuable—don't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/seeing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believing/don't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greedy.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35217</Words>
  <Application>WPS 演示</Application>
  <PresentationFormat>宽屏</PresentationFormat>
  <Paragraphs>1097</Paragraphs>
  <Slides>93</Slides>
  <Notes>75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93</vt:i4>
      </vt:variant>
    </vt:vector>
  </HeadingPairs>
  <TitlesOfParts>
    <vt:vector size="109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楷体</vt:lpstr>
      <vt:lpstr>Arial Unicode MS</vt:lpstr>
      <vt:lpstr>等线</vt:lpstr>
      <vt:lpstr>Calibri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5</cp:revision>
  <dcterms:created xsi:type="dcterms:W3CDTF">2024-10-12T15:48:00Z</dcterms:created>
  <dcterms:modified xsi:type="dcterms:W3CDTF">2024-10-14T07:47:50Z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2464B027663F46AEBEE17F8C63C5D4A7_12</vt:lpwstr>
  </property>
  <property fmtid="{D5CDD505-2E9C-101B-9397-08002B2CF9AE}" pid="3" name="KSOProductBuildVer">
    <vt:lpwstr>2052-12.1.0.18276</vt:lpwstr>
  </property>
</Properties>
</file>